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5" r:id="rId1"/>
  </p:sldMasterIdLst>
  <p:sldIdLst>
    <p:sldId id="298" r:id="rId2"/>
    <p:sldId id="273" r:id="rId3"/>
    <p:sldId id="299" r:id="rId4"/>
    <p:sldId id="301" r:id="rId5"/>
    <p:sldId id="302" r:id="rId6"/>
    <p:sldId id="303" r:id="rId7"/>
    <p:sldId id="305" r:id="rId8"/>
    <p:sldId id="391" r:id="rId9"/>
    <p:sldId id="395" r:id="rId10"/>
    <p:sldId id="392" r:id="rId11"/>
    <p:sldId id="393" r:id="rId12"/>
    <p:sldId id="306" r:id="rId13"/>
    <p:sldId id="394" r:id="rId14"/>
    <p:sldId id="387" r:id="rId15"/>
    <p:sldId id="389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niela Matinho" initials="DM" lastIdx="1" clrIdx="0">
    <p:extLst>
      <p:ext uri="{19B8F6BF-5375-455C-9EA6-DF929625EA0E}">
        <p15:presenceInfo xmlns:p15="http://schemas.microsoft.com/office/powerpoint/2012/main" userId="7bb8bd14819fb2d5" providerId="Windows Live"/>
      </p:ext>
    </p:extLst>
  </p:cmAuthor>
  <p:cmAuthor id="2" name="Daniela Dos Santos Matinho" initials="DDSM" lastIdx="1" clrIdx="1">
    <p:extLst>
      <p:ext uri="{19B8F6BF-5375-455C-9EA6-DF929625EA0E}">
        <p15:presenceInfo xmlns:p15="http://schemas.microsoft.com/office/powerpoint/2012/main" userId="S::danielamatinho@UCHICAGO.EDU::fbc2fbcc-5211-4215-bda2-bfe3c4f7dea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EE7012"/>
    <a:srgbClr val="8687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91" autoAdjust="0"/>
    <p:restoredTop sz="94660"/>
  </p:normalViewPr>
  <p:slideViewPr>
    <p:cSldViewPr snapToGrid="0">
      <p:cViewPr>
        <p:scale>
          <a:sx n="92" d="100"/>
          <a:sy n="92" d="100"/>
        </p:scale>
        <p:origin x="520" y="4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12/11/2019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43688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12/11/2019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33162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12/11/2019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68071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91F13F47-BD7A-4E1C-84B3-C39A3A090B1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478342" y="0"/>
            <a:ext cx="11521819" cy="6858000"/>
          </a:xfrm>
          <a:custGeom>
            <a:avLst/>
            <a:gdLst>
              <a:gd name="connsiteX0" fmla="*/ 0 w 11521819"/>
              <a:gd name="connsiteY0" fmla="*/ 0 h 6858000"/>
              <a:gd name="connsiteX1" fmla="*/ 4663819 w 11521819"/>
              <a:gd name="connsiteY1" fmla="*/ 0 h 6858000"/>
              <a:gd name="connsiteX2" fmla="*/ 5760909 w 11521819"/>
              <a:gd name="connsiteY2" fmla="*/ 1097091 h 6858000"/>
              <a:gd name="connsiteX3" fmla="*/ 6858000 w 11521819"/>
              <a:gd name="connsiteY3" fmla="*/ 0 h 6858000"/>
              <a:gd name="connsiteX4" fmla="*/ 11521819 w 11521819"/>
              <a:gd name="connsiteY4" fmla="*/ 0 h 6858000"/>
              <a:gd name="connsiteX5" fmla="*/ 8092818 w 11521819"/>
              <a:gd name="connsiteY5" fmla="*/ 3429001 h 6858000"/>
              <a:gd name="connsiteX6" fmla="*/ 11521818 w 11521819"/>
              <a:gd name="connsiteY6" fmla="*/ 6858000 h 6858000"/>
              <a:gd name="connsiteX7" fmla="*/ 6858000 w 11521819"/>
              <a:gd name="connsiteY7" fmla="*/ 6858000 h 6858000"/>
              <a:gd name="connsiteX8" fmla="*/ 5760909 w 11521819"/>
              <a:gd name="connsiteY8" fmla="*/ 5760910 h 6858000"/>
              <a:gd name="connsiteX9" fmla="*/ 4663819 w 11521819"/>
              <a:gd name="connsiteY9" fmla="*/ 6858000 h 6858000"/>
              <a:gd name="connsiteX10" fmla="*/ 0 w 11521819"/>
              <a:gd name="connsiteY10" fmla="*/ 6858000 h 6858000"/>
              <a:gd name="connsiteX11" fmla="*/ 3429000 w 11521819"/>
              <a:gd name="connsiteY11" fmla="*/ 3429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521819" h="6858000">
                <a:moveTo>
                  <a:pt x="0" y="0"/>
                </a:moveTo>
                <a:lnTo>
                  <a:pt x="4663819" y="0"/>
                </a:lnTo>
                <a:lnTo>
                  <a:pt x="5760909" y="1097091"/>
                </a:lnTo>
                <a:lnTo>
                  <a:pt x="6858000" y="0"/>
                </a:lnTo>
                <a:lnTo>
                  <a:pt x="11521819" y="0"/>
                </a:lnTo>
                <a:lnTo>
                  <a:pt x="8092818" y="3429001"/>
                </a:lnTo>
                <a:lnTo>
                  <a:pt x="11521818" y="6858000"/>
                </a:lnTo>
                <a:lnTo>
                  <a:pt x="6858000" y="6858000"/>
                </a:lnTo>
                <a:lnTo>
                  <a:pt x="5760909" y="5760910"/>
                </a:lnTo>
                <a:lnTo>
                  <a:pt x="4663819" y="6858000"/>
                </a:lnTo>
                <a:lnTo>
                  <a:pt x="0" y="6858000"/>
                </a:lnTo>
                <a:lnTo>
                  <a:pt x="3429000" y="3429000"/>
                </a:lnTo>
                <a:close/>
              </a:path>
            </a:pathLst>
          </a:custGeom>
          <a:effectLst>
            <a:innerShdw blurRad="431800">
              <a:prstClr val="black"/>
            </a:inn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153749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17000"/>
            </a:schemeClr>
          </a:solidFill>
        </p:spPr>
        <p:txBody>
          <a:bodyPr/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723956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12/11/2019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75594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12/11/2019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55021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12/11/2019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39677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12/11/2019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49656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12/11/2019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77099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12/11/2019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1172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12/11/2019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81175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12/11/2019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39360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12/11/2019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8987617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704" r:id="rId5"/>
    <p:sldLayoutId id="2147483698" r:id="rId6"/>
    <p:sldLayoutId id="2147483699" r:id="rId7"/>
    <p:sldLayoutId id="2147483700" r:id="rId8"/>
    <p:sldLayoutId id="2147483703" r:id="rId9"/>
    <p:sldLayoutId id="2147483701" r:id="rId10"/>
    <p:sldLayoutId id="2147483702" r:id="rId11"/>
    <p:sldLayoutId id="2147483706" r:id="rId12"/>
    <p:sldLayoutId id="2147483707" r:id="rId13"/>
  </p:sldLayoutIdLst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24.PNG"/><Relationship Id="rId7" Type="http://schemas.openxmlformats.org/officeDocument/2006/relationships/image" Target="../media/image36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5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9" Type="http://schemas.openxmlformats.org/officeDocument/2006/relationships/image" Target="../media/image4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9.PNG"/><Relationship Id="rId7" Type="http://schemas.openxmlformats.org/officeDocument/2006/relationships/image" Target="../media/image41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7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sv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9.svg"/><Relationship Id="rId5" Type="http://schemas.openxmlformats.org/officeDocument/2006/relationships/image" Target="../media/image48.png"/><Relationship Id="rId10" Type="http://schemas.openxmlformats.org/officeDocument/2006/relationships/image" Target="../media/image4.svg"/><Relationship Id="rId4" Type="http://schemas.openxmlformats.org/officeDocument/2006/relationships/image" Target="../media/image47.svg"/><Relationship Id="rId9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sv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4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image" Target="../media/image15.PNG"/><Relationship Id="rId7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image" Target="../media/image30.png"/><Relationship Id="rId7" Type="http://schemas.openxmlformats.org/officeDocument/2006/relationships/image" Target="../media/image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A close up of a persons face&#10;&#10;Description automatically generated">
            <a:extLst>
              <a:ext uri="{FF2B5EF4-FFF2-40B4-BE49-F238E27FC236}">
                <a16:creationId xmlns:a16="http://schemas.microsoft.com/office/drawing/2014/main" id="{5C94513E-CBAC-4F89-BD6C-9AD5B734480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8" b="7818"/>
          <a:stretch>
            <a:fillRect/>
          </a:stretch>
        </p:blipFill>
        <p:spPr>
          <a:xfrm>
            <a:off x="3079591" y="-21277"/>
            <a:ext cx="12229826" cy="6879277"/>
          </a:xfrm>
        </p:spPr>
      </p:pic>
      <p:sp>
        <p:nvSpPr>
          <p:cNvPr id="2" name="Parallelogram 1">
            <a:extLst>
              <a:ext uri="{FF2B5EF4-FFF2-40B4-BE49-F238E27FC236}">
                <a16:creationId xmlns:a16="http://schemas.microsoft.com/office/drawing/2014/main" id="{614D541A-1EA3-41C3-BE67-A29E6FD31004}"/>
              </a:ext>
            </a:extLst>
          </p:cNvPr>
          <p:cNvSpPr/>
          <p:nvPr/>
        </p:nvSpPr>
        <p:spPr>
          <a:xfrm>
            <a:off x="-4496547" y="-1163117"/>
            <a:ext cx="12704201" cy="8320833"/>
          </a:xfrm>
          <a:prstGeom prst="parallelogram">
            <a:avLst>
              <a:gd name="adj" fmla="val 58244"/>
            </a:avLst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420FCD3-C07C-4360-989A-609124223712}"/>
              </a:ext>
            </a:extLst>
          </p:cNvPr>
          <p:cNvSpPr txBox="1"/>
          <p:nvPr/>
        </p:nvSpPr>
        <p:spPr>
          <a:xfrm>
            <a:off x="-5454853" y="286916"/>
            <a:ext cx="11160709" cy="3046988"/>
          </a:xfrm>
          <a:prstGeom prst="rect">
            <a:avLst/>
          </a:prstGeom>
          <a:noFill/>
          <a:effectLst>
            <a:outerShdw blurRad="8255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r"/>
            <a:r>
              <a:rPr lang="en-US" sz="9600" dirty="0">
                <a:solidFill>
                  <a:srgbClr val="FFFFFF"/>
                </a:solidFill>
              </a:rPr>
              <a:t>   Blindness     </a:t>
            </a:r>
          </a:p>
          <a:p>
            <a:pPr algn="r"/>
            <a:r>
              <a:rPr lang="en-US" sz="9600" dirty="0">
                <a:solidFill>
                  <a:srgbClr val="FFFFFF"/>
                </a:solidFill>
              </a:rPr>
              <a:t>Detection </a:t>
            </a:r>
            <a:endParaRPr lang="id-ID" sz="9600" i="1" spc="300" dirty="0">
              <a:solidFill>
                <a:schemeClr val="bg1"/>
              </a:solidFill>
              <a:latin typeface="Anton" panose="00000500000000000000" pitchFamily="2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DDD3B88-CD03-42D1-AE83-FAC7FFE67A90}"/>
              </a:ext>
            </a:extLst>
          </p:cNvPr>
          <p:cNvSpPr txBox="1"/>
          <p:nvPr/>
        </p:nvSpPr>
        <p:spPr>
          <a:xfrm>
            <a:off x="102409" y="4492144"/>
            <a:ext cx="5223053" cy="1323439"/>
          </a:xfrm>
          <a:prstGeom prst="rect">
            <a:avLst/>
          </a:prstGeom>
          <a:noFill/>
          <a:effectLst>
            <a:outerShdw blurRad="8255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id-ID"/>
            </a:defPPr>
            <a:lvl1pPr algn="r">
              <a:defRPr sz="9600" i="1">
                <a:solidFill>
                  <a:schemeClr val="bg1"/>
                </a:solidFill>
                <a:latin typeface="Anton" panose="00000500000000000000" pitchFamily="2" charset="0"/>
              </a:defRPr>
            </a:lvl1pPr>
          </a:lstStyle>
          <a:p>
            <a:pPr algn="just"/>
            <a:r>
              <a:rPr lang="en-US" sz="4000" spc="300" dirty="0">
                <a:ln w="28575">
                  <a:gradFill>
                    <a:gsLst>
                      <a:gs pos="83000">
                        <a:schemeClr val="bg1"/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noFill/>
              </a:rPr>
              <a:t>Machine Learning</a:t>
            </a:r>
          </a:p>
          <a:p>
            <a:pPr algn="just"/>
            <a:r>
              <a:rPr lang="en-US" sz="4000" spc="300" dirty="0">
                <a:ln w="28575">
                  <a:gradFill>
                    <a:gsLst>
                      <a:gs pos="83000">
                        <a:schemeClr val="bg1"/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noFill/>
              </a:rPr>
              <a:t>Fall 2019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8E90554-050E-4862-8B3E-E49041E6E395}"/>
              </a:ext>
            </a:extLst>
          </p:cNvPr>
          <p:cNvSpPr/>
          <p:nvPr/>
        </p:nvSpPr>
        <p:spPr>
          <a:xfrm>
            <a:off x="7363997" y="65836"/>
            <a:ext cx="841979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en-US" sz="2000" b="1" spc="300" dirty="0">
              <a:ln w="28575">
                <a:gradFill>
                  <a:gsLst>
                    <a:gs pos="83000">
                      <a:schemeClr val="bg1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</a:endParaRPr>
          </a:p>
          <a:p>
            <a:pPr algn="just"/>
            <a:r>
              <a:rPr lang="en-US" sz="2000" b="1" dirty="0"/>
              <a:t>Daniela Matinho | Hanna Kerr | Yuling Gu</a:t>
            </a:r>
            <a:endParaRPr lang="id-ID" sz="2000" b="1" spc="300" dirty="0">
              <a:ln w="28575">
                <a:gradFill>
                  <a:gsLst>
                    <a:gs pos="83000">
                      <a:schemeClr val="bg1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3177137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>
        <p14:flash/>
      </p:transition>
    </mc:Choice>
    <mc:Fallback xmlns="">
      <p:transition spd="slow" advClick="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4289FDA-5A1A-452E-A4F8-082B8DB1A242}"/>
              </a:ext>
            </a:extLst>
          </p:cNvPr>
          <p:cNvCxnSpPr>
            <a:cxnSpLocks/>
            <a:endCxn id="24" idx="0"/>
          </p:cNvCxnSpPr>
          <p:nvPr/>
        </p:nvCxnSpPr>
        <p:spPr>
          <a:xfrm flipV="1">
            <a:off x="5854752" y="2802670"/>
            <a:ext cx="1061870" cy="810700"/>
          </a:xfrm>
          <a:prstGeom prst="line">
            <a:avLst/>
          </a:prstGeom>
          <a:ln>
            <a:solidFill>
              <a:srgbClr val="EE70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B09F514-6A27-4E60-A442-B9A388F397E7}"/>
              </a:ext>
            </a:extLst>
          </p:cNvPr>
          <p:cNvCxnSpPr>
            <a:cxnSpLocks/>
          </p:cNvCxnSpPr>
          <p:nvPr/>
        </p:nvCxnSpPr>
        <p:spPr>
          <a:xfrm>
            <a:off x="6569692" y="3351883"/>
            <a:ext cx="300979" cy="322092"/>
          </a:xfrm>
          <a:prstGeom prst="line">
            <a:avLst/>
          </a:prstGeom>
          <a:ln>
            <a:solidFill>
              <a:srgbClr val="EE70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7EDA832-A2D2-4B2B-AD41-A52EA8392D58}"/>
              </a:ext>
            </a:extLst>
          </p:cNvPr>
          <p:cNvCxnSpPr>
            <a:cxnSpLocks/>
            <a:endCxn id="20" idx="0"/>
          </p:cNvCxnSpPr>
          <p:nvPr/>
        </p:nvCxnSpPr>
        <p:spPr>
          <a:xfrm>
            <a:off x="5872314" y="2950316"/>
            <a:ext cx="787044" cy="1206902"/>
          </a:xfrm>
          <a:prstGeom prst="line">
            <a:avLst/>
          </a:prstGeom>
          <a:ln>
            <a:solidFill>
              <a:srgbClr val="EE70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BD20AEF0-FA60-4E08-909C-731AC093D887}"/>
              </a:ext>
            </a:extLst>
          </p:cNvPr>
          <p:cNvCxnSpPr>
            <a:cxnSpLocks/>
          </p:cNvCxnSpPr>
          <p:nvPr/>
        </p:nvCxnSpPr>
        <p:spPr>
          <a:xfrm flipH="1">
            <a:off x="5996786" y="3335989"/>
            <a:ext cx="36268" cy="1127688"/>
          </a:xfrm>
          <a:prstGeom prst="line">
            <a:avLst/>
          </a:prstGeom>
          <a:ln>
            <a:solidFill>
              <a:srgbClr val="EE70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22D017A7-1606-4F2C-B62A-8BB0FCFDAC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9860" y="2662725"/>
            <a:ext cx="1225685" cy="1287075"/>
          </a:xfrm>
          <a:prstGeom prst="rect">
            <a:avLst/>
          </a:prstGeom>
        </p:spPr>
      </p:pic>
      <p:sp>
        <p:nvSpPr>
          <p:cNvPr id="35" name="Rectangle: Diagonal Corners Snipped 34">
            <a:extLst>
              <a:ext uri="{FF2B5EF4-FFF2-40B4-BE49-F238E27FC236}">
                <a16:creationId xmlns:a16="http://schemas.microsoft.com/office/drawing/2014/main" id="{B0F17BAB-E494-4C31-84B2-56F132376563}"/>
              </a:ext>
            </a:extLst>
          </p:cNvPr>
          <p:cNvSpPr/>
          <p:nvPr/>
        </p:nvSpPr>
        <p:spPr>
          <a:xfrm>
            <a:off x="8739118" y="-544296"/>
            <a:ext cx="6448760" cy="2140489"/>
          </a:xfrm>
          <a:prstGeom prst="snip2DiagRect">
            <a:avLst>
              <a:gd name="adj1" fmla="val 50000"/>
              <a:gd name="adj2" fmla="val 16667"/>
            </a:avLst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30404" b="-46192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5CF219C9-750F-448E-8B75-5491AC39D27F}"/>
              </a:ext>
            </a:extLst>
          </p:cNvPr>
          <p:cNvSpPr txBox="1">
            <a:spLocks/>
          </p:cNvSpPr>
          <p:nvPr/>
        </p:nvSpPr>
        <p:spPr>
          <a:xfrm>
            <a:off x="362147" y="-293804"/>
            <a:ext cx="5100273" cy="37799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500" dirty="0">
                <a:solidFill>
                  <a:schemeClr val="tx1"/>
                </a:solidFill>
              </a:rPr>
              <a:t>Convolutional Neural Networks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3D06B12-4E47-417E-8CE9-CD3602C9453C}"/>
              </a:ext>
            </a:extLst>
          </p:cNvPr>
          <p:cNvSpPr txBox="1">
            <a:spLocks/>
          </p:cNvSpPr>
          <p:nvPr/>
        </p:nvSpPr>
        <p:spPr>
          <a:xfrm>
            <a:off x="5011870" y="-166625"/>
            <a:ext cx="5100273" cy="37799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000" dirty="0">
                <a:solidFill>
                  <a:schemeClr val="tx1"/>
                </a:solidFill>
              </a:rPr>
              <a:t>3. Build CNN With </a:t>
            </a:r>
          </a:p>
          <a:p>
            <a:r>
              <a:rPr lang="en-US" sz="3000" dirty="0">
                <a:solidFill>
                  <a:schemeClr val="tx1"/>
                </a:solidFill>
              </a:rPr>
              <a:t>Data Augmentation &amp; </a:t>
            </a:r>
          </a:p>
          <a:p>
            <a:r>
              <a:rPr lang="en-US" sz="3000" dirty="0">
                <a:solidFill>
                  <a:schemeClr val="tx1"/>
                </a:solidFill>
              </a:rPr>
              <a:t>TEST Time AUGMENTATION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DB89ADF-245E-40C8-B54F-04BF827D5E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660" y="2741061"/>
            <a:ext cx="2969614" cy="1335540"/>
          </a:xfrm>
          <a:prstGeom prst="rect">
            <a:avLst/>
          </a:prstGeom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81943BD6-F92F-4D67-A94E-FC9CDA75DC4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7948"/>
          <a:stretch/>
        </p:blipFill>
        <p:spPr>
          <a:xfrm>
            <a:off x="712820" y="4667011"/>
            <a:ext cx="931898" cy="1434817"/>
          </a:xfrm>
          <a:prstGeom prst="rect">
            <a:avLst/>
          </a:prstGeom>
        </p:spPr>
      </p:pic>
      <p:sp>
        <p:nvSpPr>
          <p:cNvPr id="92" name="TextBox 91">
            <a:extLst>
              <a:ext uri="{FF2B5EF4-FFF2-40B4-BE49-F238E27FC236}">
                <a16:creationId xmlns:a16="http://schemas.microsoft.com/office/drawing/2014/main" id="{E2292FE9-892A-427A-9E13-0294841D19F0}"/>
              </a:ext>
            </a:extLst>
          </p:cNvPr>
          <p:cNvSpPr txBox="1"/>
          <p:nvPr/>
        </p:nvSpPr>
        <p:spPr>
          <a:xfrm>
            <a:off x="505352" y="5031948"/>
            <a:ext cx="342028" cy="369332"/>
          </a:xfrm>
          <a:prstGeom prst="rect">
            <a:avLst/>
          </a:prstGeom>
          <a:solidFill>
            <a:srgbClr val="EE7012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latin typeface="+mj-lt"/>
              </a:rPr>
              <a:t>2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4A8332FC-D9C8-41DC-955D-82A250DD57D1}"/>
              </a:ext>
            </a:extLst>
          </p:cNvPr>
          <p:cNvSpPr txBox="1"/>
          <p:nvPr/>
        </p:nvSpPr>
        <p:spPr>
          <a:xfrm>
            <a:off x="465312" y="2640628"/>
            <a:ext cx="342028" cy="369332"/>
          </a:xfrm>
          <a:prstGeom prst="rect">
            <a:avLst/>
          </a:prstGeom>
          <a:solidFill>
            <a:srgbClr val="EE7012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latin typeface="+mj-lt"/>
              </a:rPr>
              <a:t>1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40D2B004-6F72-4B9D-8746-5EDF9EB8D878}"/>
              </a:ext>
            </a:extLst>
          </p:cNvPr>
          <p:cNvSpPr txBox="1"/>
          <p:nvPr/>
        </p:nvSpPr>
        <p:spPr>
          <a:xfrm>
            <a:off x="5727395" y="6203473"/>
            <a:ext cx="6023446" cy="548355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b="1" dirty="0"/>
              <a:t>Accuracy Train: 68.1%| Accuracy Test: 70.7%</a:t>
            </a:r>
          </a:p>
          <a:p>
            <a:pPr algn="ctr">
              <a:lnSpc>
                <a:spcPct val="150000"/>
              </a:lnSpc>
            </a:pPr>
            <a:r>
              <a:rPr lang="en-US" sz="200" b="1" dirty="0"/>
              <a:t>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AE1ADCD-6CBB-4ED4-928A-2D3DD74AD681}"/>
              </a:ext>
            </a:extLst>
          </p:cNvPr>
          <p:cNvSpPr txBox="1"/>
          <p:nvPr/>
        </p:nvSpPr>
        <p:spPr>
          <a:xfrm>
            <a:off x="5134734" y="2578372"/>
            <a:ext cx="342028" cy="369332"/>
          </a:xfrm>
          <a:prstGeom prst="rect">
            <a:avLst/>
          </a:prstGeom>
          <a:solidFill>
            <a:srgbClr val="EE7012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latin typeface="+mj-lt"/>
              </a:rPr>
              <a:t>3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0A70688-FF91-4652-BDBF-EDDC2E63E9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8948" y="4157218"/>
            <a:ext cx="420819" cy="44189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617BE36-4445-49D4-B320-8902426650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5073" y="3368429"/>
            <a:ext cx="420819" cy="44189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E74D53D-75EE-420C-8568-71494F8CA0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9992" y="4349852"/>
            <a:ext cx="411003" cy="43158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3EF1CA20-885B-4E78-AD25-EB9421D1B5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6212" y="2802670"/>
            <a:ext cx="420819" cy="44189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78963D6-4105-4204-A318-8007585F64B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5687" y="4101275"/>
            <a:ext cx="3817041" cy="265055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E093DB4-FB57-4A9C-8183-9A9F65CABF5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77" r="54181"/>
          <a:stretch/>
        </p:blipFill>
        <p:spPr>
          <a:xfrm>
            <a:off x="7294612" y="2741060"/>
            <a:ext cx="2904602" cy="2081767"/>
          </a:xfrm>
          <a:prstGeom prst="rect">
            <a:avLst/>
          </a:prstGeom>
          <a:ln w="50800">
            <a:solidFill>
              <a:srgbClr val="EE7012"/>
            </a:solidFill>
          </a:ln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1F21C56C-8A9D-43D2-A39C-524353E1BBD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15" t="6077"/>
          <a:stretch/>
        </p:blipFill>
        <p:spPr>
          <a:xfrm>
            <a:off x="8745038" y="4006115"/>
            <a:ext cx="2941610" cy="2051666"/>
          </a:xfrm>
          <a:prstGeom prst="rect">
            <a:avLst/>
          </a:prstGeom>
          <a:ln w="50800">
            <a:solidFill>
              <a:srgbClr val="EE7012"/>
            </a:solidFill>
          </a:ln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EEE439C1-B3F8-4204-BCE7-052C0C4FC05F}"/>
              </a:ext>
            </a:extLst>
          </p:cNvPr>
          <p:cNvSpPr/>
          <p:nvPr/>
        </p:nvSpPr>
        <p:spPr>
          <a:xfrm>
            <a:off x="5475126" y="5706962"/>
            <a:ext cx="31838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 algn="just">
              <a:buBlip>
                <a:blip r:embed="rId8">
                  <a:extLs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</a:buBlip>
            </a:pPr>
            <a:r>
              <a:rPr lang="en-US" dirty="0"/>
              <a:t>Batch size: 60 | Epochs: 20</a:t>
            </a:r>
          </a:p>
        </p:txBody>
      </p:sp>
    </p:spTree>
    <p:extLst>
      <p:ext uri="{BB962C8B-B14F-4D97-AF65-F5344CB8AC3E}">
        <p14:creationId xmlns:p14="http://schemas.microsoft.com/office/powerpoint/2010/main" val="3074827631"/>
      </p:ext>
    </p:extLst>
  </p:cSld>
  <p:clrMapOvr>
    <a:masterClrMapping/>
  </p:clrMapOvr>
  <p:transition spd="slow" advTm="143">
    <p:comb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BD3F22A5-B1F3-4CB8-B943-98F9C51BC2EF}"/>
              </a:ext>
            </a:extLst>
          </p:cNvPr>
          <p:cNvCxnSpPr>
            <a:cxnSpLocks/>
          </p:cNvCxnSpPr>
          <p:nvPr/>
        </p:nvCxnSpPr>
        <p:spPr>
          <a:xfrm>
            <a:off x="11032350" y="921436"/>
            <a:ext cx="19422" cy="564906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7" name="Group 96">
            <a:extLst>
              <a:ext uri="{FF2B5EF4-FFF2-40B4-BE49-F238E27FC236}">
                <a16:creationId xmlns:a16="http://schemas.microsoft.com/office/drawing/2014/main" id="{F70D5BC0-D32E-4E30-9B67-0D02DA2BB4C9}"/>
              </a:ext>
            </a:extLst>
          </p:cNvPr>
          <p:cNvGrpSpPr/>
          <p:nvPr/>
        </p:nvGrpSpPr>
        <p:grpSpPr>
          <a:xfrm>
            <a:off x="8220450" y="2684576"/>
            <a:ext cx="4178310" cy="1154430"/>
            <a:chOff x="10419827" y="1396491"/>
            <a:chExt cx="4215265" cy="1390650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690276E4-4FE5-4EE2-A7D3-1C2DDFB84B55}"/>
                </a:ext>
              </a:extLst>
            </p:cNvPr>
            <p:cNvGrpSpPr/>
            <p:nvPr/>
          </p:nvGrpSpPr>
          <p:grpSpPr>
            <a:xfrm>
              <a:off x="10426555" y="1396491"/>
              <a:ext cx="1539337" cy="1390650"/>
              <a:chOff x="9821148" y="5761822"/>
              <a:chExt cx="1539337" cy="1390650"/>
            </a:xfrm>
          </p:grpSpPr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365EE917-9282-4847-9FB9-D616FE4DF061}"/>
                  </a:ext>
                </a:extLst>
              </p:cNvPr>
              <p:cNvSpPr/>
              <p:nvPr/>
            </p:nvSpPr>
            <p:spPr>
              <a:xfrm>
                <a:off x="10852485" y="5761822"/>
                <a:ext cx="508000" cy="1390650"/>
              </a:xfrm>
              <a:prstGeom prst="rect">
                <a:avLst/>
              </a:prstGeom>
              <a:solidFill>
                <a:srgbClr val="EE7012"/>
              </a:solidFill>
              <a:ln>
                <a:solidFill>
                  <a:srgbClr val="EE701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630A666D-7650-48F4-8F14-BF5069A0CD13}"/>
                  </a:ext>
                </a:extLst>
              </p:cNvPr>
              <p:cNvSpPr/>
              <p:nvPr/>
            </p:nvSpPr>
            <p:spPr>
              <a:xfrm>
                <a:off x="10339160" y="5765224"/>
                <a:ext cx="508000" cy="1385657"/>
              </a:xfrm>
              <a:prstGeom prst="rect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60231C8A-3631-4F1D-BDC7-0F3162DB7FE6}"/>
                  </a:ext>
                </a:extLst>
              </p:cNvPr>
              <p:cNvSpPr/>
              <p:nvPr/>
            </p:nvSpPr>
            <p:spPr>
              <a:xfrm>
                <a:off x="9821148" y="5765137"/>
                <a:ext cx="508000" cy="1385657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9D2F4125-6B4B-4BB3-B60B-7D653C1DF509}"/>
                </a:ext>
              </a:extLst>
            </p:cNvPr>
            <p:cNvSpPr txBox="1"/>
            <p:nvPr/>
          </p:nvSpPr>
          <p:spPr>
            <a:xfrm>
              <a:off x="10419827" y="1839025"/>
              <a:ext cx="3066374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00" dirty="0"/>
                <a:t>AVG</a:t>
              </a:r>
            </a:p>
            <a:p>
              <a:r>
                <a:rPr lang="en-US" sz="1300" dirty="0"/>
                <a:t>POOL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34855C17-2B6E-4D43-844A-3BDC1B73D636}"/>
                </a:ext>
              </a:extLst>
            </p:cNvPr>
            <p:cNvSpPr txBox="1"/>
            <p:nvPr/>
          </p:nvSpPr>
          <p:spPr>
            <a:xfrm>
              <a:off x="10874487" y="1954478"/>
              <a:ext cx="3066374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00" dirty="0"/>
                <a:t>Flatten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2C19557B-13F0-4563-9C07-AADCCB8E533D}"/>
                </a:ext>
              </a:extLst>
            </p:cNvPr>
            <p:cNvSpPr txBox="1"/>
            <p:nvPr/>
          </p:nvSpPr>
          <p:spPr>
            <a:xfrm>
              <a:off x="11568718" y="1909996"/>
              <a:ext cx="3066374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00" dirty="0"/>
                <a:t>FC</a:t>
              </a:r>
            </a:p>
          </p:txBody>
        </p:sp>
      </p:grpSp>
      <p:sp>
        <p:nvSpPr>
          <p:cNvPr id="21" name="Title 1">
            <a:extLst>
              <a:ext uri="{FF2B5EF4-FFF2-40B4-BE49-F238E27FC236}">
                <a16:creationId xmlns:a16="http://schemas.microsoft.com/office/drawing/2014/main" id="{5CF219C9-750F-448E-8B75-5491AC39D27F}"/>
              </a:ext>
            </a:extLst>
          </p:cNvPr>
          <p:cNvSpPr txBox="1">
            <a:spLocks/>
          </p:cNvSpPr>
          <p:nvPr/>
        </p:nvSpPr>
        <p:spPr>
          <a:xfrm>
            <a:off x="3590682" y="-334869"/>
            <a:ext cx="6450133" cy="37662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500" dirty="0">
                <a:solidFill>
                  <a:schemeClr val="tx1"/>
                </a:solidFill>
              </a:rPr>
              <a:t>Transfer Learning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C2225D-A5DE-4002-8D2F-6F8B410E795A}"/>
              </a:ext>
            </a:extLst>
          </p:cNvPr>
          <p:cNvSpPr txBox="1"/>
          <p:nvPr/>
        </p:nvSpPr>
        <p:spPr>
          <a:xfrm>
            <a:off x="17539180" y="4039768"/>
            <a:ext cx="141325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 dirty="0"/>
              <a:t>Accuracy on the validation data set is 83% and on the test data set is 83%</a:t>
            </a:r>
          </a:p>
        </p:txBody>
      </p:sp>
      <p:sp>
        <p:nvSpPr>
          <p:cNvPr id="3" name="Rectangle: Diagonal Corners Snipped 2">
            <a:extLst>
              <a:ext uri="{FF2B5EF4-FFF2-40B4-BE49-F238E27FC236}">
                <a16:creationId xmlns:a16="http://schemas.microsoft.com/office/drawing/2014/main" id="{7CE2F37D-8489-4A18-8A2C-F2C28AB370B8}"/>
              </a:ext>
            </a:extLst>
          </p:cNvPr>
          <p:cNvSpPr/>
          <p:nvPr/>
        </p:nvSpPr>
        <p:spPr>
          <a:xfrm>
            <a:off x="-279043" y="-143874"/>
            <a:ext cx="3739134" cy="2327298"/>
          </a:xfrm>
          <a:prstGeom prst="snip2DiagRect">
            <a:avLst>
              <a:gd name="adj1" fmla="val 0"/>
              <a:gd name="adj2" fmla="val 28454"/>
            </a:avLst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C227016-FAEE-45EC-9BD9-9E2B61932D01}"/>
              </a:ext>
            </a:extLst>
          </p:cNvPr>
          <p:cNvSpPr txBox="1"/>
          <p:nvPr/>
        </p:nvSpPr>
        <p:spPr>
          <a:xfrm>
            <a:off x="826562" y="4578230"/>
            <a:ext cx="3606565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b="1" dirty="0"/>
              <a:t>RESNET50</a:t>
            </a:r>
          </a:p>
          <a:p>
            <a:pPr algn="just"/>
            <a:endParaRPr lang="en-US" sz="1000" b="1" dirty="0"/>
          </a:p>
          <a:p>
            <a:pPr marL="285750" indent="-285750" algn="just"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 dirty="0"/>
              <a:t>CNN trained with &gt; 1m images</a:t>
            </a:r>
          </a:p>
          <a:p>
            <a:pPr marL="285750" indent="-285750" algn="just"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 dirty="0"/>
              <a:t>50 layers </a:t>
            </a:r>
          </a:p>
          <a:p>
            <a:pPr marL="285750" indent="-285750" algn="just"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 dirty="0"/>
              <a:t>Consist of 5 stages each with convolution and identity block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9B98A39-CAFF-4D15-A963-E30AC843CB36}"/>
              </a:ext>
            </a:extLst>
          </p:cNvPr>
          <p:cNvSpPr txBox="1"/>
          <p:nvPr/>
        </p:nvSpPr>
        <p:spPr>
          <a:xfrm>
            <a:off x="6166565" y="4507089"/>
            <a:ext cx="3606565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b="1" dirty="0"/>
              <a:t>EFFICIENTNETB0</a:t>
            </a:r>
          </a:p>
          <a:p>
            <a:pPr algn="just"/>
            <a:endParaRPr lang="en-US" sz="1000" b="1" dirty="0"/>
          </a:p>
          <a:p>
            <a:pPr marL="285750" indent="-285750" algn="just"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 dirty="0"/>
              <a:t>Less parameters than others</a:t>
            </a:r>
          </a:p>
          <a:p>
            <a:pPr marL="285750" indent="-285750" algn="just"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 dirty="0"/>
              <a:t>Inverted bottleneck </a:t>
            </a:r>
            <a:r>
              <a:rPr lang="en-US" dirty="0" err="1"/>
              <a:t>MBConv</a:t>
            </a:r>
            <a:endParaRPr lang="en-US" dirty="0"/>
          </a:p>
          <a:p>
            <a:pPr marL="285750" indent="-285750" algn="just"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 dirty="0"/>
              <a:t>Fewer channels &amp; depth separable convolution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CCA644D-A3A1-46B9-A7D8-FC3C43D9FECA}"/>
              </a:ext>
            </a:extLst>
          </p:cNvPr>
          <p:cNvSpPr txBox="1"/>
          <p:nvPr/>
        </p:nvSpPr>
        <p:spPr>
          <a:xfrm>
            <a:off x="905301" y="2323050"/>
            <a:ext cx="11599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STAGE 1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FB9E2E9-1F17-4DFB-AFC4-F680D061CC1B}"/>
              </a:ext>
            </a:extLst>
          </p:cNvPr>
          <p:cNvSpPr txBox="1"/>
          <p:nvPr/>
        </p:nvSpPr>
        <p:spPr>
          <a:xfrm>
            <a:off x="3339260" y="2297503"/>
            <a:ext cx="11599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STAGE 2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848E9D3-51FA-44D8-9ECD-C1677256B95C}"/>
              </a:ext>
            </a:extLst>
          </p:cNvPr>
          <p:cNvSpPr txBox="1"/>
          <p:nvPr/>
        </p:nvSpPr>
        <p:spPr>
          <a:xfrm>
            <a:off x="4510652" y="2302944"/>
            <a:ext cx="11599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STAGE 3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F9CB3161-714C-45E1-A5D6-724029F3DCEF}"/>
              </a:ext>
            </a:extLst>
          </p:cNvPr>
          <p:cNvSpPr txBox="1"/>
          <p:nvPr/>
        </p:nvSpPr>
        <p:spPr>
          <a:xfrm>
            <a:off x="5635210" y="2301001"/>
            <a:ext cx="11599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STAGE 4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6D617471-7480-457D-8E2C-2CB2318B4871}"/>
              </a:ext>
            </a:extLst>
          </p:cNvPr>
          <p:cNvSpPr txBox="1"/>
          <p:nvPr/>
        </p:nvSpPr>
        <p:spPr>
          <a:xfrm>
            <a:off x="6902673" y="2294637"/>
            <a:ext cx="11599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STAGE 5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79F651AA-23F1-4A71-A44A-6B9FAD3D906D}"/>
              </a:ext>
            </a:extLst>
          </p:cNvPr>
          <p:cNvSpPr txBox="1"/>
          <p:nvPr/>
        </p:nvSpPr>
        <p:spPr>
          <a:xfrm>
            <a:off x="187775" y="4080447"/>
            <a:ext cx="1159974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500" dirty="0"/>
              <a:t>Input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96C0AFF4-E60A-48C1-85C7-E26A428AC0FA}"/>
              </a:ext>
            </a:extLst>
          </p:cNvPr>
          <p:cNvSpPr txBox="1"/>
          <p:nvPr/>
        </p:nvSpPr>
        <p:spPr>
          <a:xfrm>
            <a:off x="9040489" y="3765802"/>
            <a:ext cx="1159974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500" dirty="0"/>
              <a:t>Output</a:t>
            </a:r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A169B606-5DA0-420B-9F5C-EBE8CB2EBA48}"/>
              </a:ext>
            </a:extLst>
          </p:cNvPr>
          <p:cNvGrpSpPr/>
          <p:nvPr/>
        </p:nvGrpSpPr>
        <p:grpSpPr>
          <a:xfrm>
            <a:off x="187775" y="2748047"/>
            <a:ext cx="2991171" cy="1084052"/>
            <a:chOff x="578764" y="2726233"/>
            <a:chExt cx="3066374" cy="1390650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446BF01-802A-466C-998D-6771631FA1BF}"/>
                </a:ext>
              </a:extLst>
            </p:cNvPr>
            <p:cNvSpPr/>
            <p:nvPr/>
          </p:nvSpPr>
          <p:spPr>
            <a:xfrm>
              <a:off x="596507" y="2726233"/>
              <a:ext cx="508000" cy="139065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6994938C-A3BB-42F8-BF19-661153205031}"/>
                </a:ext>
              </a:extLst>
            </p:cNvPr>
            <p:cNvSpPr txBox="1"/>
            <p:nvPr/>
          </p:nvSpPr>
          <p:spPr>
            <a:xfrm>
              <a:off x="578764" y="3164219"/>
              <a:ext cx="3066374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00" dirty="0"/>
                <a:t>ZERO</a:t>
              </a:r>
            </a:p>
            <a:p>
              <a:r>
                <a:rPr lang="en-US" sz="1300" dirty="0"/>
                <a:t>PAD</a:t>
              </a: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FA7D6DAB-EEBB-4434-9BEA-6B126C71DAB4}"/>
              </a:ext>
            </a:extLst>
          </p:cNvPr>
          <p:cNvGrpSpPr/>
          <p:nvPr/>
        </p:nvGrpSpPr>
        <p:grpSpPr>
          <a:xfrm>
            <a:off x="3217092" y="2712487"/>
            <a:ext cx="3483561" cy="1119541"/>
            <a:chOff x="4090259" y="2724904"/>
            <a:chExt cx="3564740" cy="1385744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CDB65D56-7F34-43F8-9548-0807C1975188}"/>
                </a:ext>
              </a:extLst>
            </p:cNvPr>
            <p:cNvGrpSpPr/>
            <p:nvPr/>
          </p:nvGrpSpPr>
          <p:grpSpPr>
            <a:xfrm>
              <a:off x="4156978" y="2724904"/>
              <a:ext cx="1026012" cy="1385744"/>
              <a:chOff x="4597853" y="2761848"/>
              <a:chExt cx="1026012" cy="1385744"/>
            </a:xfrm>
          </p:grpSpPr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922A6D24-D874-4ACD-884B-D296AD572364}"/>
                  </a:ext>
                </a:extLst>
              </p:cNvPr>
              <p:cNvSpPr/>
              <p:nvPr/>
            </p:nvSpPr>
            <p:spPr>
              <a:xfrm>
                <a:off x="5115865" y="2761935"/>
                <a:ext cx="508000" cy="1385657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DD50A40D-61F8-4A20-AB9A-BBB0BA3F82E8}"/>
                  </a:ext>
                </a:extLst>
              </p:cNvPr>
              <p:cNvSpPr/>
              <p:nvPr/>
            </p:nvSpPr>
            <p:spPr>
              <a:xfrm>
                <a:off x="4597853" y="2761848"/>
                <a:ext cx="508000" cy="1385657"/>
              </a:xfrm>
              <a:prstGeom prst="rect">
                <a:avLst/>
              </a:prstGeom>
              <a:solidFill>
                <a:srgbClr val="002060"/>
              </a:solidFill>
              <a:ln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1162A495-58D3-45D9-A354-B9F589E780AB}"/>
                </a:ext>
              </a:extLst>
            </p:cNvPr>
            <p:cNvSpPr txBox="1"/>
            <p:nvPr/>
          </p:nvSpPr>
          <p:spPr>
            <a:xfrm>
              <a:off x="4090259" y="3183987"/>
              <a:ext cx="3066374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00" dirty="0">
                  <a:solidFill>
                    <a:schemeClr val="bg1"/>
                  </a:solidFill>
                </a:rPr>
                <a:t>CONV</a:t>
              </a:r>
            </a:p>
            <a:p>
              <a:r>
                <a:rPr lang="en-US" sz="1300" dirty="0">
                  <a:solidFill>
                    <a:schemeClr val="bg1"/>
                  </a:solidFill>
                </a:rPr>
                <a:t>BLOCK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E717DA56-8CF0-4397-9153-C30EF85B5800}"/>
                </a:ext>
              </a:extLst>
            </p:cNvPr>
            <p:cNvSpPr txBox="1"/>
            <p:nvPr/>
          </p:nvSpPr>
          <p:spPr>
            <a:xfrm>
              <a:off x="4588625" y="3134824"/>
              <a:ext cx="3066374" cy="6924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00" dirty="0">
                  <a:solidFill>
                    <a:schemeClr val="bg1"/>
                  </a:solidFill>
                </a:rPr>
                <a:t>ID </a:t>
              </a:r>
            </a:p>
            <a:p>
              <a:r>
                <a:rPr lang="en-US" sz="1300" dirty="0">
                  <a:solidFill>
                    <a:schemeClr val="bg1"/>
                  </a:solidFill>
                </a:rPr>
                <a:t>BLOCK </a:t>
              </a:r>
            </a:p>
            <a:p>
              <a:r>
                <a:rPr lang="en-US" sz="1300" dirty="0">
                  <a:solidFill>
                    <a:schemeClr val="bg1"/>
                  </a:solidFill>
                </a:rPr>
                <a:t>x2</a:t>
              </a:r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2163BE02-3DFE-4CE9-9076-86A725BBDC24}"/>
              </a:ext>
            </a:extLst>
          </p:cNvPr>
          <p:cNvGrpSpPr/>
          <p:nvPr/>
        </p:nvGrpSpPr>
        <p:grpSpPr>
          <a:xfrm>
            <a:off x="910566" y="2739596"/>
            <a:ext cx="4606752" cy="1099551"/>
            <a:chOff x="1347884" y="2739596"/>
            <a:chExt cx="4597859" cy="1393263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C7D11814-898A-46F1-BFBB-E1E07F51EFC3}"/>
                </a:ext>
              </a:extLst>
            </p:cNvPr>
            <p:cNvGrpSpPr/>
            <p:nvPr/>
          </p:nvGrpSpPr>
          <p:grpSpPr>
            <a:xfrm>
              <a:off x="1354700" y="2739596"/>
              <a:ext cx="2064694" cy="1393263"/>
              <a:chOff x="1846863" y="2739596"/>
              <a:chExt cx="2064694" cy="1393263"/>
            </a:xfrm>
          </p:grpSpPr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3ABB7EA4-C9F8-4970-9875-0CE57C660EF6}"/>
                  </a:ext>
                </a:extLst>
              </p:cNvPr>
              <p:cNvSpPr/>
              <p:nvPr/>
            </p:nvSpPr>
            <p:spPr>
              <a:xfrm>
                <a:off x="3403557" y="2742209"/>
                <a:ext cx="508000" cy="1390650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3FCE36B5-0DAC-4029-8644-F60BC218EEE6}"/>
                  </a:ext>
                </a:extLst>
              </p:cNvPr>
              <p:cNvSpPr/>
              <p:nvPr/>
            </p:nvSpPr>
            <p:spPr>
              <a:xfrm>
                <a:off x="2878200" y="2739596"/>
                <a:ext cx="508000" cy="1390650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DCC2F418-4D76-4F8E-8466-988F5F8EE386}"/>
                  </a:ext>
                </a:extLst>
              </p:cNvPr>
              <p:cNvSpPr/>
              <p:nvPr/>
            </p:nvSpPr>
            <p:spPr>
              <a:xfrm>
                <a:off x="2364875" y="2742998"/>
                <a:ext cx="508000" cy="1385657"/>
              </a:xfrm>
              <a:prstGeom prst="rect">
                <a:avLst/>
              </a:prstGeom>
              <a:solidFill>
                <a:schemeClr val="accent5"/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6282BE6C-4773-49C1-A881-CC34954F3F2A}"/>
                  </a:ext>
                </a:extLst>
              </p:cNvPr>
              <p:cNvSpPr/>
              <p:nvPr/>
            </p:nvSpPr>
            <p:spPr>
              <a:xfrm>
                <a:off x="1846863" y="2742911"/>
                <a:ext cx="508000" cy="1385657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E61EC286-A2AA-46B7-92AE-ECB3F0249CC8}"/>
                </a:ext>
              </a:extLst>
            </p:cNvPr>
            <p:cNvSpPr txBox="1"/>
            <p:nvPr/>
          </p:nvSpPr>
          <p:spPr>
            <a:xfrm>
              <a:off x="1347884" y="3250254"/>
              <a:ext cx="3066374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00" dirty="0"/>
                <a:t>CONV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B9EB7D59-F13F-4036-84FB-A1581E14A938}"/>
                </a:ext>
              </a:extLst>
            </p:cNvPr>
            <p:cNvSpPr txBox="1"/>
            <p:nvPr/>
          </p:nvSpPr>
          <p:spPr>
            <a:xfrm>
              <a:off x="1858217" y="3194180"/>
              <a:ext cx="3066374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00" dirty="0"/>
                <a:t>Batch</a:t>
              </a:r>
            </a:p>
            <a:p>
              <a:r>
                <a:rPr lang="en-US" sz="1300" dirty="0"/>
                <a:t>Norm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DF1580A7-3A03-4D99-9833-4C0F5DD531A1}"/>
                </a:ext>
              </a:extLst>
            </p:cNvPr>
            <p:cNvSpPr txBox="1"/>
            <p:nvPr/>
          </p:nvSpPr>
          <p:spPr>
            <a:xfrm>
              <a:off x="2366217" y="3335005"/>
              <a:ext cx="3066374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00" dirty="0" err="1"/>
                <a:t>ReLU</a:t>
              </a:r>
              <a:endParaRPr lang="en-US" sz="1300" dirty="0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2755864F-BD97-4A78-BA34-BB6C94CFD2CE}"/>
                </a:ext>
              </a:extLst>
            </p:cNvPr>
            <p:cNvSpPr txBox="1"/>
            <p:nvPr/>
          </p:nvSpPr>
          <p:spPr>
            <a:xfrm>
              <a:off x="2879369" y="3228656"/>
              <a:ext cx="3066374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00" dirty="0"/>
                <a:t>MAX</a:t>
              </a:r>
            </a:p>
            <a:p>
              <a:r>
                <a:rPr lang="en-US" sz="1300" dirty="0"/>
                <a:t>POOL</a:t>
              </a:r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8E878E5B-E2CB-4E4E-AC7A-A5F5FE061515}"/>
              </a:ext>
            </a:extLst>
          </p:cNvPr>
          <p:cNvGrpSpPr/>
          <p:nvPr/>
        </p:nvGrpSpPr>
        <p:grpSpPr>
          <a:xfrm>
            <a:off x="5545101" y="2704899"/>
            <a:ext cx="3661493" cy="1134106"/>
            <a:chOff x="7219617" y="2735798"/>
            <a:chExt cx="3575627" cy="1385251"/>
          </a:xfrm>
        </p:grpSpPr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23AAB2EC-8930-456C-A38E-DBA6B2705C36}"/>
                </a:ext>
              </a:extLst>
            </p:cNvPr>
            <p:cNvGrpSpPr/>
            <p:nvPr/>
          </p:nvGrpSpPr>
          <p:grpSpPr>
            <a:xfrm>
              <a:off x="7219617" y="2735798"/>
              <a:ext cx="3066374" cy="1385251"/>
              <a:chOff x="7219617" y="2735798"/>
              <a:chExt cx="3066374" cy="1385251"/>
            </a:xfrm>
          </p:grpSpPr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DE012AB6-D403-4A32-A717-60A260370AF3}"/>
                  </a:ext>
                </a:extLst>
              </p:cNvPr>
              <p:cNvGrpSpPr/>
              <p:nvPr/>
            </p:nvGrpSpPr>
            <p:grpSpPr>
              <a:xfrm>
                <a:off x="7278888" y="2735798"/>
                <a:ext cx="1026012" cy="1385251"/>
                <a:chOff x="4597853" y="2770778"/>
                <a:chExt cx="1026012" cy="1385251"/>
              </a:xfrm>
            </p:grpSpPr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39149DCF-39F0-4ADB-B888-88CD06381E42}"/>
                    </a:ext>
                  </a:extLst>
                </p:cNvPr>
                <p:cNvSpPr/>
                <p:nvPr/>
              </p:nvSpPr>
              <p:spPr>
                <a:xfrm>
                  <a:off x="5115865" y="2770778"/>
                  <a:ext cx="508000" cy="1376814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" name="Rectangle 49">
                  <a:extLst>
                    <a:ext uri="{FF2B5EF4-FFF2-40B4-BE49-F238E27FC236}">
                      <a16:creationId xmlns:a16="http://schemas.microsoft.com/office/drawing/2014/main" id="{F1FF0C17-9859-47DB-8D39-5E77192DF56B}"/>
                    </a:ext>
                  </a:extLst>
                </p:cNvPr>
                <p:cNvSpPr/>
                <p:nvPr/>
              </p:nvSpPr>
              <p:spPr>
                <a:xfrm>
                  <a:off x="4597853" y="2776544"/>
                  <a:ext cx="508000" cy="1379485"/>
                </a:xfrm>
                <a:prstGeom prst="rect">
                  <a:avLst/>
                </a:prstGeom>
                <a:solidFill>
                  <a:srgbClr val="002060"/>
                </a:solidFill>
                <a:ln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BB87BF85-7BAB-4682-AD7C-383F69708CBD}"/>
                  </a:ext>
                </a:extLst>
              </p:cNvPr>
              <p:cNvSpPr txBox="1"/>
              <p:nvPr/>
            </p:nvSpPr>
            <p:spPr>
              <a:xfrm>
                <a:off x="7219617" y="3221525"/>
                <a:ext cx="3066374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300" dirty="0">
                    <a:solidFill>
                      <a:schemeClr val="bg1"/>
                    </a:solidFill>
                  </a:rPr>
                  <a:t>CONV</a:t>
                </a:r>
              </a:p>
              <a:p>
                <a:r>
                  <a:rPr lang="en-US" sz="1300" dirty="0">
                    <a:solidFill>
                      <a:schemeClr val="bg1"/>
                    </a:solidFill>
                  </a:rPr>
                  <a:t>BLOCK</a:t>
                </a:r>
              </a:p>
            </p:txBody>
          </p:sp>
        </p:grp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ED101C06-8F6A-4BA8-B56D-9B284D262AB3}"/>
                </a:ext>
              </a:extLst>
            </p:cNvPr>
            <p:cNvSpPr txBox="1"/>
            <p:nvPr/>
          </p:nvSpPr>
          <p:spPr>
            <a:xfrm>
              <a:off x="7728870" y="3147281"/>
              <a:ext cx="3066374" cy="6924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00" dirty="0">
                  <a:solidFill>
                    <a:schemeClr val="bg1"/>
                  </a:solidFill>
                </a:rPr>
                <a:t>ID </a:t>
              </a:r>
            </a:p>
            <a:p>
              <a:r>
                <a:rPr lang="en-US" sz="1300" dirty="0">
                  <a:solidFill>
                    <a:schemeClr val="bg1"/>
                  </a:solidFill>
                </a:rPr>
                <a:t>BLOCK </a:t>
              </a:r>
            </a:p>
            <a:p>
              <a:r>
                <a:rPr lang="en-US" sz="1300" dirty="0">
                  <a:solidFill>
                    <a:schemeClr val="bg1"/>
                  </a:solidFill>
                </a:rPr>
                <a:t>x5</a:t>
              </a:r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C929A358-AC5B-44C3-AC9A-86A2F51A8559}"/>
              </a:ext>
            </a:extLst>
          </p:cNvPr>
          <p:cNvGrpSpPr/>
          <p:nvPr/>
        </p:nvGrpSpPr>
        <p:grpSpPr>
          <a:xfrm>
            <a:off x="6758470" y="2691132"/>
            <a:ext cx="3662068" cy="1147945"/>
            <a:chOff x="8744995" y="2764577"/>
            <a:chExt cx="3576189" cy="1385744"/>
          </a:xfrm>
        </p:grpSpPr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9E5BA1E8-62C7-4076-B8DC-6B31762C6592}"/>
                </a:ext>
              </a:extLst>
            </p:cNvPr>
            <p:cNvGrpSpPr/>
            <p:nvPr/>
          </p:nvGrpSpPr>
          <p:grpSpPr>
            <a:xfrm>
              <a:off x="8744995" y="2764577"/>
              <a:ext cx="3066374" cy="1385744"/>
              <a:chOff x="8723177" y="2736128"/>
              <a:chExt cx="3066374" cy="1385744"/>
            </a:xfrm>
          </p:grpSpPr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D9A8D153-4E54-445D-90C6-62D0F0E94E8B}"/>
                  </a:ext>
                </a:extLst>
              </p:cNvPr>
              <p:cNvGrpSpPr/>
              <p:nvPr/>
            </p:nvGrpSpPr>
            <p:grpSpPr>
              <a:xfrm>
                <a:off x="8788733" y="2736128"/>
                <a:ext cx="1026012" cy="1385744"/>
                <a:chOff x="4597853" y="2761848"/>
                <a:chExt cx="1026012" cy="1385744"/>
              </a:xfrm>
            </p:grpSpPr>
            <p:sp>
              <p:nvSpPr>
                <p:cNvPr id="52" name="Rectangle 51">
                  <a:extLst>
                    <a:ext uri="{FF2B5EF4-FFF2-40B4-BE49-F238E27FC236}">
                      <a16:creationId xmlns:a16="http://schemas.microsoft.com/office/drawing/2014/main" id="{A364E9ED-C475-4E12-98BA-5C9EE8C4F74B}"/>
                    </a:ext>
                  </a:extLst>
                </p:cNvPr>
                <p:cNvSpPr/>
                <p:nvPr/>
              </p:nvSpPr>
              <p:spPr>
                <a:xfrm>
                  <a:off x="5115865" y="2761935"/>
                  <a:ext cx="508000" cy="1385657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" name="Rectangle 52">
                  <a:extLst>
                    <a:ext uri="{FF2B5EF4-FFF2-40B4-BE49-F238E27FC236}">
                      <a16:creationId xmlns:a16="http://schemas.microsoft.com/office/drawing/2014/main" id="{61451CCC-B5AC-4C41-9965-4A4EB0C72F2C}"/>
                    </a:ext>
                  </a:extLst>
                </p:cNvPr>
                <p:cNvSpPr/>
                <p:nvPr/>
              </p:nvSpPr>
              <p:spPr>
                <a:xfrm>
                  <a:off x="4597853" y="2761848"/>
                  <a:ext cx="508000" cy="1385657"/>
                </a:xfrm>
                <a:prstGeom prst="rect">
                  <a:avLst/>
                </a:prstGeom>
                <a:solidFill>
                  <a:srgbClr val="002060"/>
                </a:solidFill>
                <a:ln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EBBEB71F-8596-491C-9BED-B57E81987290}"/>
                  </a:ext>
                </a:extLst>
              </p:cNvPr>
              <p:cNvSpPr txBox="1"/>
              <p:nvPr/>
            </p:nvSpPr>
            <p:spPr>
              <a:xfrm>
                <a:off x="8723177" y="3228030"/>
                <a:ext cx="3066374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300" dirty="0">
                    <a:solidFill>
                      <a:schemeClr val="bg1"/>
                    </a:solidFill>
                  </a:rPr>
                  <a:t>CONV</a:t>
                </a:r>
              </a:p>
              <a:p>
                <a:r>
                  <a:rPr lang="en-US" sz="1300" dirty="0">
                    <a:solidFill>
                      <a:schemeClr val="bg1"/>
                    </a:solidFill>
                  </a:rPr>
                  <a:t>BLOCK</a:t>
                </a:r>
              </a:p>
            </p:txBody>
          </p:sp>
        </p:grp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36FCADC0-53A2-4C3E-9276-53DA8EBFC5EA}"/>
                </a:ext>
              </a:extLst>
            </p:cNvPr>
            <p:cNvSpPr txBox="1"/>
            <p:nvPr/>
          </p:nvSpPr>
          <p:spPr>
            <a:xfrm>
              <a:off x="9254810" y="3169106"/>
              <a:ext cx="3066374" cy="6924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00" dirty="0">
                  <a:solidFill>
                    <a:schemeClr val="bg1"/>
                  </a:solidFill>
                </a:rPr>
                <a:t>ID </a:t>
              </a:r>
            </a:p>
            <a:p>
              <a:r>
                <a:rPr lang="en-US" sz="1300" dirty="0">
                  <a:solidFill>
                    <a:schemeClr val="bg1"/>
                  </a:solidFill>
                </a:rPr>
                <a:t>BLOCK </a:t>
              </a:r>
            </a:p>
            <a:p>
              <a:r>
                <a:rPr lang="en-US" sz="1300" dirty="0">
                  <a:solidFill>
                    <a:schemeClr val="bg1"/>
                  </a:solidFill>
                </a:rPr>
                <a:t>x2</a:t>
              </a:r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5EF45D44-A9EE-4CAB-82BB-06CDB03CF3A5}"/>
              </a:ext>
            </a:extLst>
          </p:cNvPr>
          <p:cNvGrpSpPr/>
          <p:nvPr/>
        </p:nvGrpSpPr>
        <p:grpSpPr>
          <a:xfrm>
            <a:off x="4352280" y="2710808"/>
            <a:ext cx="3701027" cy="1128340"/>
            <a:chOff x="5662481" y="2788910"/>
            <a:chExt cx="3597353" cy="1385744"/>
          </a:xfrm>
        </p:grpSpPr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280E835E-CCD5-480A-B26E-FA3C267B93A6}"/>
                </a:ext>
              </a:extLst>
            </p:cNvPr>
            <p:cNvGrpSpPr/>
            <p:nvPr/>
          </p:nvGrpSpPr>
          <p:grpSpPr>
            <a:xfrm>
              <a:off x="5662481" y="2788910"/>
              <a:ext cx="3066374" cy="1385744"/>
              <a:chOff x="5662454" y="2722247"/>
              <a:chExt cx="3066374" cy="1385744"/>
            </a:xfrm>
          </p:grpSpPr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B7E66D71-5A9E-4B69-9E80-785CF0BAC25B}"/>
                  </a:ext>
                </a:extLst>
              </p:cNvPr>
              <p:cNvGrpSpPr/>
              <p:nvPr/>
            </p:nvGrpSpPr>
            <p:grpSpPr>
              <a:xfrm>
                <a:off x="5741036" y="2722247"/>
                <a:ext cx="1026012" cy="1385744"/>
                <a:chOff x="4597853" y="2761848"/>
                <a:chExt cx="1026012" cy="1385744"/>
              </a:xfrm>
            </p:grpSpPr>
            <p:sp>
              <p:nvSpPr>
                <p:cNvPr id="46" name="Rectangle 45">
                  <a:extLst>
                    <a:ext uri="{FF2B5EF4-FFF2-40B4-BE49-F238E27FC236}">
                      <a16:creationId xmlns:a16="http://schemas.microsoft.com/office/drawing/2014/main" id="{BE062966-A22F-4279-A246-77C8D679C49F}"/>
                    </a:ext>
                  </a:extLst>
                </p:cNvPr>
                <p:cNvSpPr/>
                <p:nvPr/>
              </p:nvSpPr>
              <p:spPr>
                <a:xfrm>
                  <a:off x="5115865" y="2761935"/>
                  <a:ext cx="508000" cy="1385657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" name="Rectangle 46">
                  <a:extLst>
                    <a:ext uri="{FF2B5EF4-FFF2-40B4-BE49-F238E27FC236}">
                      <a16:creationId xmlns:a16="http://schemas.microsoft.com/office/drawing/2014/main" id="{C94C99F7-FCF0-4A35-B381-87EE0AF847E7}"/>
                    </a:ext>
                  </a:extLst>
                </p:cNvPr>
                <p:cNvSpPr/>
                <p:nvPr/>
              </p:nvSpPr>
              <p:spPr>
                <a:xfrm>
                  <a:off x="4597853" y="2761848"/>
                  <a:ext cx="508000" cy="1385657"/>
                </a:xfrm>
                <a:prstGeom prst="rect">
                  <a:avLst/>
                </a:prstGeom>
                <a:solidFill>
                  <a:srgbClr val="002060"/>
                </a:solidFill>
                <a:ln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8BE8C4DC-99A0-47B2-95DF-3199EBCCBC71}"/>
                  </a:ext>
                </a:extLst>
              </p:cNvPr>
              <p:cNvSpPr txBox="1"/>
              <p:nvPr/>
            </p:nvSpPr>
            <p:spPr>
              <a:xfrm>
                <a:off x="5662454" y="3174896"/>
                <a:ext cx="3066374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300" dirty="0">
                    <a:solidFill>
                      <a:schemeClr val="bg1"/>
                    </a:solidFill>
                  </a:rPr>
                  <a:t>CONV</a:t>
                </a:r>
              </a:p>
              <a:p>
                <a:r>
                  <a:rPr lang="en-US" sz="1300" dirty="0">
                    <a:solidFill>
                      <a:schemeClr val="bg1"/>
                    </a:solidFill>
                  </a:rPr>
                  <a:t>BLOCK</a:t>
                </a:r>
              </a:p>
            </p:txBody>
          </p:sp>
        </p:grp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76F343AF-3E07-495B-B2E6-27F6DC43C931}"/>
                </a:ext>
              </a:extLst>
            </p:cNvPr>
            <p:cNvSpPr txBox="1"/>
            <p:nvPr/>
          </p:nvSpPr>
          <p:spPr>
            <a:xfrm>
              <a:off x="6193460" y="3217705"/>
              <a:ext cx="3066374" cy="6924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00" dirty="0">
                  <a:solidFill>
                    <a:schemeClr val="bg1"/>
                  </a:solidFill>
                </a:rPr>
                <a:t>ID </a:t>
              </a:r>
            </a:p>
            <a:p>
              <a:r>
                <a:rPr lang="en-US" sz="1300" dirty="0">
                  <a:solidFill>
                    <a:schemeClr val="bg1"/>
                  </a:solidFill>
                </a:rPr>
                <a:t>BLOCK </a:t>
              </a:r>
            </a:p>
            <a:p>
              <a:r>
                <a:rPr lang="en-US" sz="1300" dirty="0">
                  <a:solidFill>
                    <a:schemeClr val="bg1"/>
                  </a:solidFill>
                </a:rPr>
                <a:t>x3</a:t>
              </a:r>
            </a:p>
          </p:txBody>
        </p:sp>
      </p:grp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3D7273FA-6489-46E5-9C42-6D482EBF0676}"/>
              </a:ext>
            </a:extLst>
          </p:cNvPr>
          <p:cNvCxnSpPr/>
          <p:nvPr/>
        </p:nvCxnSpPr>
        <p:spPr>
          <a:xfrm>
            <a:off x="265810" y="4102766"/>
            <a:ext cx="9475511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>
            <a:extLst>
              <a:ext uri="{FF2B5EF4-FFF2-40B4-BE49-F238E27FC236}">
                <a16:creationId xmlns:a16="http://schemas.microsoft.com/office/drawing/2014/main" id="{5175605C-A37F-4A5C-88E3-14D8D8667FCD}"/>
              </a:ext>
            </a:extLst>
          </p:cNvPr>
          <p:cNvSpPr txBox="1"/>
          <p:nvPr/>
        </p:nvSpPr>
        <p:spPr>
          <a:xfrm>
            <a:off x="10419968" y="359157"/>
            <a:ext cx="11599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225X225X3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61F22DFD-67E7-4965-9BD8-69A96A743626}"/>
              </a:ext>
            </a:extLst>
          </p:cNvPr>
          <p:cNvSpPr txBox="1"/>
          <p:nvPr/>
        </p:nvSpPr>
        <p:spPr>
          <a:xfrm>
            <a:off x="10529961" y="1359978"/>
            <a:ext cx="1055845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F0941E28-3CFD-47D9-8860-9050352DD7BE}"/>
              </a:ext>
            </a:extLst>
          </p:cNvPr>
          <p:cNvSpPr txBox="1"/>
          <p:nvPr/>
        </p:nvSpPr>
        <p:spPr>
          <a:xfrm>
            <a:off x="10497433" y="5931192"/>
            <a:ext cx="1055845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307386D4-D842-4DFE-A9E9-A897E31DFDC6}"/>
              </a:ext>
            </a:extLst>
          </p:cNvPr>
          <p:cNvGrpSpPr/>
          <p:nvPr/>
        </p:nvGrpSpPr>
        <p:grpSpPr>
          <a:xfrm>
            <a:off x="10527769" y="742142"/>
            <a:ext cx="1055845" cy="369332"/>
            <a:chOff x="10527769" y="742142"/>
            <a:chExt cx="1055845" cy="369332"/>
          </a:xfrm>
        </p:grpSpPr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D1AC026F-5446-4D2E-8113-61C41829FC90}"/>
                </a:ext>
              </a:extLst>
            </p:cNvPr>
            <p:cNvSpPr txBox="1"/>
            <p:nvPr/>
          </p:nvSpPr>
          <p:spPr>
            <a:xfrm>
              <a:off x="10527769" y="742142"/>
              <a:ext cx="1055845" cy="36933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80A9CCD6-74E8-432A-8CE2-73BA1811865B}"/>
                </a:ext>
              </a:extLst>
            </p:cNvPr>
            <p:cNvSpPr txBox="1"/>
            <p:nvPr/>
          </p:nvSpPr>
          <p:spPr>
            <a:xfrm>
              <a:off x="10620228" y="792999"/>
              <a:ext cx="832352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00" dirty="0">
                  <a:solidFill>
                    <a:schemeClr val="bg1"/>
                  </a:solidFill>
                </a:rPr>
                <a:t>Conv3x3</a:t>
              </a:r>
            </a:p>
          </p:txBody>
        </p:sp>
      </p:grpSp>
      <p:sp>
        <p:nvSpPr>
          <p:cNvPr id="1024" name="TextBox 1023">
            <a:extLst>
              <a:ext uri="{FF2B5EF4-FFF2-40B4-BE49-F238E27FC236}">
                <a16:creationId xmlns:a16="http://schemas.microsoft.com/office/drawing/2014/main" id="{0F9928BF-0A89-48B8-9C19-C10220B2BF8B}"/>
              </a:ext>
            </a:extLst>
          </p:cNvPr>
          <p:cNvSpPr txBox="1"/>
          <p:nvPr/>
        </p:nvSpPr>
        <p:spPr>
          <a:xfrm>
            <a:off x="10463825" y="5961818"/>
            <a:ext cx="132765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>
                <a:solidFill>
                  <a:schemeClr val="bg1"/>
                </a:solidFill>
              </a:rPr>
              <a:t>MBConv6 3x3</a:t>
            </a:r>
          </a:p>
        </p:txBody>
      </p:sp>
      <p:grpSp>
        <p:nvGrpSpPr>
          <p:cNvPr id="1025" name="Group 1024">
            <a:extLst>
              <a:ext uri="{FF2B5EF4-FFF2-40B4-BE49-F238E27FC236}">
                <a16:creationId xmlns:a16="http://schemas.microsoft.com/office/drawing/2014/main" id="{B23B3159-31C5-4D48-8495-E50FFFFA2694}"/>
              </a:ext>
            </a:extLst>
          </p:cNvPr>
          <p:cNvGrpSpPr/>
          <p:nvPr/>
        </p:nvGrpSpPr>
        <p:grpSpPr>
          <a:xfrm>
            <a:off x="10275273" y="4830331"/>
            <a:ext cx="1547855" cy="920668"/>
            <a:chOff x="10275273" y="4830331"/>
            <a:chExt cx="1547855" cy="920668"/>
          </a:xfrm>
        </p:grpSpPr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58D392F3-2DBC-4849-9444-AD40EBBD337A}"/>
                </a:ext>
              </a:extLst>
            </p:cNvPr>
            <p:cNvSpPr txBox="1"/>
            <p:nvPr/>
          </p:nvSpPr>
          <p:spPr>
            <a:xfrm>
              <a:off x="10280415" y="5381667"/>
              <a:ext cx="1542713" cy="369332"/>
            </a:xfrm>
            <a:prstGeom prst="rect">
              <a:avLst/>
            </a:prstGeom>
            <a:solidFill>
              <a:schemeClr val="accent3"/>
            </a:solidFill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871A8733-CD63-41E3-81FB-AECFDC0F4043}"/>
                </a:ext>
              </a:extLst>
            </p:cNvPr>
            <p:cNvSpPr txBox="1"/>
            <p:nvPr/>
          </p:nvSpPr>
          <p:spPr>
            <a:xfrm>
              <a:off x="10275273" y="4830331"/>
              <a:ext cx="1542713" cy="369332"/>
            </a:xfrm>
            <a:prstGeom prst="rect">
              <a:avLst/>
            </a:prstGeom>
            <a:solidFill>
              <a:schemeClr val="accent3"/>
            </a:solidFill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6189B0FE-77F1-4703-8E68-D51801CA4DB3}"/>
                </a:ext>
              </a:extLst>
            </p:cNvPr>
            <p:cNvSpPr txBox="1"/>
            <p:nvPr/>
          </p:nvSpPr>
          <p:spPr>
            <a:xfrm>
              <a:off x="10457201" y="5425109"/>
              <a:ext cx="1327657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00" dirty="0">
                  <a:solidFill>
                    <a:schemeClr val="bg1"/>
                  </a:solidFill>
                </a:rPr>
                <a:t>MBConv6 5x5</a:t>
              </a: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B4B6C97E-1248-43EF-BF47-267D8B86AA85}"/>
                </a:ext>
              </a:extLst>
            </p:cNvPr>
            <p:cNvSpPr txBox="1"/>
            <p:nvPr/>
          </p:nvSpPr>
          <p:spPr>
            <a:xfrm>
              <a:off x="10437325" y="4861891"/>
              <a:ext cx="1327657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00" dirty="0">
                  <a:solidFill>
                    <a:schemeClr val="bg1"/>
                  </a:solidFill>
                </a:rPr>
                <a:t>MBConv6 5x5</a:t>
              </a:r>
            </a:p>
          </p:txBody>
        </p:sp>
      </p:grpSp>
      <p:grpSp>
        <p:nvGrpSpPr>
          <p:cNvPr id="1027" name="Group 1026">
            <a:extLst>
              <a:ext uri="{FF2B5EF4-FFF2-40B4-BE49-F238E27FC236}">
                <a16:creationId xmlns:a16="http://schemas.microsoft.com/office/drawing/2014/main" id="{0E6961C6-556E-48B6-A6EB-C90235696688}"/>
              </a:ext>
            </a:extLst>
          </p:cNvPr>
          <p:cNvGrpSpPr/>
          <p:nvPr/>
        </p:nvGrpSpPr>
        <p:grpSpPr>
          <a:xfrm>
            <a:off x="10310210" y="3273569"/>
            <a:ext cx="1547855" cy="920668"/>
            <a:chOff x="10310210" y="3273569"/>
            <a:chExt cx="1547855" cy="920668"/>
          </a:xfrm>
        </p:grpSpPr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795C58BB-78DF-4697-B7CA-810439AB766F}"/>
                </a:ext>
              </a:extLst>
            </p:cNvPr>
            <p:cNvSpPr txBox="1"/>
            <p:nvPr/>
          </p:nvSpPr>
          <p:spPr>
            <a:xfrm>
              <a:off x="10315352" y="3824905"/>
              <a:ext cx="1542713" cy="369332"/>
            </a:xfrm>
            <a:prstGeom prst="rect">
              <a:avLst/>
            </a:prstGeom>
            <a:solidFill>
              <a:schemeClr val="accent3"/>
            </a:solidFill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16A1A99A-F3AE-444C-9CA6-A110E931D2CA}"/>
                </a:ext>
              </a:extLst>
            </p:cNvPr>
            <p:cNvSpPr txBox="1"/>
            <p:nvPr/>
          </p:nvSpPr>
          <p:spPr>
            <a:xfrm>
              <a:off x="10310210" y="3273569"/>
              <a:ext cx="1542713" cy="369332"/>
            </a:xfrm>
            <a:prstGeom prst="rect">
              <a:avLst/>
            </a:prstGeom>
            <a:solidFill>
              <a:schemeClr val="accent3"/>
            </a:solidFill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BCEB9B6C-11EE-49E1-B6AB-AF0E8C5F837C}"/>
                </a:ext>
              </a:extLst>
            </p:cNvPr>
            <p:cNvSpPr txBox="1"/>
            <p:nvPr/>
          </p:nvSpPr>
          <p:spPr>
            <a:xfrm>
              <a:off x="10377691" y="3874606"/>
              <a:ext cx="1327657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00" dirty="0">
                  <a:solidFill>
                    <a:schemeClr val="bg1"/>
                  </a:solidFill>
                </a:rPr>
                <a:t>MBConv6 5x5</a:t>
              </a:r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DB52FAEC-F027-496F-85FD-8E38DEE63828}"/>
                </a:ext>
              </a:extLst>
            </p:cNvPr>
            <p:cNvSpPr txBox="1"/>
            <p:nvPr/>
          </p:nvSpPr>
          <p:spPr>
            <a:xfrm>
              <a:off x="10463831" y="3311390"/>
              <a:ext cx="1327657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00" dirty="0">
                  <a:solidFill>
                    <a:schemeClr val="bg1"/>
                  </a:solidFill>
                </a:rPr>
                <a:t>MBConv6 5x5</a:t>
              </a:r>
            </a:p>
          </p:txBody>
        </p:sp>
      </p:grpSp>
      <p:sp>
        <p:nvSpPr>
          <p:cNvPr id="136" name="TextBox 135">
            <a:extLst>
              <a:ext uri="{FF2B5EF4-FFF2-40B4-BE49-F238E27FC236}">
                <a16:creationId xmlns:a16="http://schemas.microsoft.com/office/drawing/2014/main" id="{E064C046-D525-4CFD-AED4-663D46E92B06}"/>
              </a:ext>
            </a:extLst>
          </p:cNvPr>
          <p:cNvSpPr txBox="1"/>
          <p:nvPr/>
        </p:nvSpPr>
        <p:spPr>
          <a:xfrm>
            <a:off x="10483711" y="1421908"/>
            <a:ext cx="132765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>
                <a:solidFill>
                  <a:schemeClr val="bg1"/>
                </a:solidFill>
              </a:rPr>
              <a:t>MBConv1 3x3</a:t>
            </a:r>
          </a:p>
        </p:txBody>
      </p:sp>
      <p:grpSp>
        <p:nvGrpSpPr>
          <p:cNvPr id="1028" name="Group 1027">
            <a:extLst>
              <a:ext uri="{FF2B5EF4-FFF2-40B4-BE49-F238E27FC236}">
                <a16:creationId xmlns:a16="http://schemas.microsoft.com/office/drawing/2014/main" id="{A4905176-C5B6-4F5A-ABA0-4A031F12C0D2}"/>
              </a:ext>
            </a:extLst>
          </p:cNvPr>
          <p:cNvGrpSpPr/>
          <p:nvPr/>
        </p:nvGrpSpPr>
        <p:grpSpPr>
          <a:xfrm>
            <a:off x="10450583" y="2002708"/>
            <a:ext cx="1334281" cy="1038670"/>
            <a:chOff x="10450583" y="2002708"/>
            <a:chExt cx="1334281" cy="1038670"/>
          </a:xfrm>
        </p:grpSpPr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8733E60A-28E9-407D-88DF-FA937D277A79}"/>
                </a:ext>
              </a:extLst>
            </p:cNvPr>
            <p:cNvSpPr txBox="1"/>
            <p:nvPr/>
          </p:nvSpPr>
          <p:spPr>
            <a:xfrm>
              <a:off x="10512974" y="2672046"/>
              <a:ext cx="1055845" cy="369332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3B49BD89-8319-4FF2-B1A6-A42FB6A4CBA2}"/>
                </a:ext>
              </a:extLst>
            </p:cNvPr>
            <p:cNvSpPr txBox="1"/>
            <p:nvPr/>
          </p:nvSpPr>
          <p:spPr>
            <a:xfrm>
              <a:off x="10510081" y="2002708"/>
              <a:ext cx="1055845" cy="369332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E8EAC41D-12E6-4C6B-8BA5-A5440A41E66A}"/>
                </a:ext>
              </a:extLst>
            </p:cNvPr>
            <p:cNvSpPr txBox="1"/>
            <p:nvPr/>
          </p:nvSpPr>
          <p:spPr>
            <a:xfrm>
              <a:off x="10457207" y="2059062"/>
              <a:ext cx="1327657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00" dirty="0">
                  <a:solidFill>
                    <a:schemeClr val="bg1"/>
                  </a:solidFill>
                </a:rPr>
                <a:t>MBConv6 3x3</a:t>
              </a:r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766BB20A-140A-4919-8AF2-48E5F661A646}"/>
                </a:ext>
              </a:extLst>
            </p:cNvPr>
            <p:cNvSpPr txBox="1"/>
            <p:nvPr/>
          </p:nvSpPr>
          <p:spPr>
            <a:xfrm>
              <a:off x="10450583" y="2741548"/>
              <a:ext cx="1327657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00" dirty="0">
                  <a:solidFill>
                    <a:schemeClr val="bg1"/>
                  </a:solidFill>
                </a:rPr>
                <a:t>MBConv6 3x3</a:t>
              </a:r>
            </a:p>
          </p:txBody>
        </p:sp>
      </p:grpSp>
      <p:grpSp>
        <p:nvGrpSpPr>
          <p:cNvPr id="1029" name="Group 1028">
            <a:extLst>
              <a:ext uri="{FF2B5EF4-FFF2-40B4-BE49-F238E27FC236}">
                <a16:creationId xmlns:a16="http://schemas.microsoft.com/office/drawing/2014/main" id="{5EF2B37C-5396-44FF-8B0D-E6660A9E50AC}"/>
              </a:ext>
            </a:extLst>
          </p:cNvPr>
          <p:cNvGrpSpPr/>
          <p:nvPr/>
        </p:nvGrpSpPr>
        <p:grpSpPr>
          <a:xfrm>
            <a:off x="10451273" y="4321751"/>
            <a:ext cx="1327657" cy="369332"/>
            <a:chOff x="10451273" y="4321751"/>
            <a:chExt cx="1327657" cy="369332"/>
          </a:xfrm>
        </p:grpSpPr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15A1DB60-4035-424E-8129-035E263D3317}"/>
                </a:ext>
              </a:extLst>
            </p:cNvPr>
            <p:cNvSpPr txBox="1"/>
            <p:nvPr/>
          </p:nvSpPr>
          <p:spPr>
            <a:xfrm>
              <a:off x="10494757" y="4321751"/>
              <a:ext cx="1055845" cy="369332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242E11AB-A008-431D-9219-E0F4B9F42B19}"/>
                </a:ext>
              </a:extLst>
            </p:cNvPr>
            <p:cNvSpPr txBox="1"/>
            <p:nvPr/>
          </p:nvSpPr>
          <p:spPr>
            <a:xfrm>
              <a:off x="10451273" y="4373134"/>
              <a:ext cx="1327657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00" dirty="0">
                  <a:solidFill>
                    <a:schemeClr val="bg1"/>
                  </a:solidFill>
                </a:rPr>
                <a:t>MBConv6 3x3</a:t>
              </a:r>
            </a:p>
          </p:txBody>
        </p:sp>
      </p:grpSp>
      <p:sp>
        <p:nvSpPr>
          <p:cNvPr id="144" name="TextBox 143">
            <a:extLst>
              <a:ext uri="{FF2B5EF4-FFF2-40B4-BE49-F238E27FC236}">
                <a16:creationId xmlns:a16="http://schemas.microsoft.com/office/drawing/2014/main" id="{A44F5935-48E5-4438-9BBF-429947414B64}"/>
              </a:ext>
            </a:extLst>
          </p:cNvPr>
          <p:cNvSpPr txBox="1"/>
          <p:nvPr/>
        </p:nvSpPr>
        <p:spPr>
          <a:xfrm>
            <a:off x="10721438" y="6497663"/>
            <a:ext cx="1159974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500" dirty="0"/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3926574469"/>
      </p:ext>
    </p:extLst>
  </p:cSld>
  <p:clrMapOvr>
    <a:masterClrMapping/>
  </p:clrMapOvr>
  <p:transition spd="slow" advTm="143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000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000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000"/>
                            </p:stCondLst>
                            <p:childTnLst>
                              <p:par>
                                <p:cTn id="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5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400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450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0"/>
                            </p:stCondLst>
                            <p:childTnLst>
                              <p:par>
                                <p:cTn id="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500"/>
                            </p:stCondLst>
                            <p:childTnLst>
                              <p:par>
                                <p:cTn id="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6000"/>
                            </p:stCondLst>
                            <p:childTnLst>
                              <p:par>
                                <p:cTn id="8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6000"/>
                            </p:stCondLst>
                            <p:childTnLst>
                              <p:par>
                                <p:cTn id="8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0" grpId="0"/>
      <p:bldP spid="63" grpId="0"/>
      <p:bldP spid="64" grpId="0"/>
      <p:bldP spid="65" grpId="0"/>
      <p:bldP spid="66" grpId="0"/>
      <p:bldP spid="67" grpId="0"/>
      <p:bldP spid="68" grpId="0"/>
      <p:bldP spid="69" grpId="0"/>
      <p:bldP spid="112" grpId="0"/>
      <p:bldP spid="116" grpId="0" animBg="1"/>
      <p:bldP spid="125" grpId="0" animBg="1"/>
      <p:bldP spid="1024" grpId="0"/>
      <p:bldP spid="14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>
            <a:extLst>
              <a:ext uri="{FF2B5EF4-FFF2-40B4-BE49-F238E27FC236}">
                <a16:creationId xmlns:a16="http://schemas.microsoft.com/office/drawing/2014/main" id="{5CF219C9-750F-448E-8B75-5491AC39D27F}"/>
              </a:ext>
            </a:extLst>
          </p:cNvPr>
          <p:cNvSpPr txBox="1">
            <a:spLocks/>
          </p:cNvSpPr>
          <p:nvPr/>
        </p:nvSpPr>
        <p:spPr>
          <a:xfrm>
            <a:off x="3370598" y="-842554"/>
            <a:ext cx="6026621" cy="37799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500" dirty="0">
                <a:solidFill>
                  <a:schemeClr val="tx1"/>
                </a:solidFill>
              </a:rPr>
              <a:t>Transfer </a:t>
            </a:r>
          </a:p>
          <a:p>
            <a:r>
              <a:rPr lang="en-US" sz="4500" dirty="0">
                <a:solidFill>
                  <a:schemeClr val="tx1"/>
                </a:solidFill>
              </a:rPr>
              <a:t>Learning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3D06B12-4E47-417E-8CE9-CD3602C9453C}"/>
              </a:ext>
            </a:extLst>
          </p:cNvPr>
          <p:cNvSpPr txBox="1">
            <a:spLocks/>
          </p:cNvSpPr>
          <p:nvPr/>
        </p:nvSpPr>
        <p:spPr>
          <a:xfrm>
            <a:off x="432202" y="744569"/>
            <a:ext cx="5100273" cy="37799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000" dirty="0">
                <a:solidFill>
                  <a:schemeClr val="tx1"/>
                </a:solidFill>
              </a:rPr>
              <a:t>1. resnet50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F197B87-5603-4A27-A652-556527FD51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2290" y="12201"/>
            <a:ext cx="5889710" cy="402756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7BF78BD-43C8-4EB7-B4E7-A511AB1C4D1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91" r="37685"/>
          <a:stretch/>
        </p:blipFill>
        <p:spPr>
          <a:xfrm>
            <a:off x="708602" y="3032811"/>
            <a:ext cx="4713333" cy="1437576"/>
          </a:xfrm>
          <a:prstGeom prst="rect">
            <a:avLst/>
          </a:prstGeom>
          <a:solidFill>
            <a:srgbClr val="EE7012"/>
          </a:solidFill>
          <a:ln w="57150">
            <a:solidFill>
              <a:srgbClr val="EE7012"/>
            </a:solidFill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A7A8001-5A08-46E8-B33D-D6E74A5D3E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5894" y="4536596"/>
            <a:ext cx="6615949" cy="2273708"/>
          </a:xfrm>
          <a:prstGeom prst="rect">
            <a:avLst/>
          </a:prstGeom>
          <a:ln w="57150">
            <a:solidFill>
              <a:srgbClr val="EE7012"/>
            </a:solidFill>
          </a:ln>
        </p:spPr>
      </p:pic>
      <p:sp>
        <p:nvSpPr>
          <p:cNvPr id="22" name="Title 1">
            <a:extLst>
              <a:ext uri="{FF2B5EF4-FFF2-40B4-BE49-F238E27FC236}">
                <a16:creationId xmlns:a16="http://schemas.microsoft.com/office/drawing/2014/main" id="{C5272536-1468-4013-A6FB-A578CC6A55E7}"/>
              </a:ext>
            </a:extLst>
          </p:cNvPr>
          <p:cNvSpPr txBox="1">
            <a:spLocks/>
          </p:cNvSpPr>
          <p:nvPr/>
        </p:nvSpPr>
        <p:spPr>
          <a:xfrm>
            <a:off x="9209661" y="-1311395"/>
            <a:ext cx="5100273" cy="37799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000" dirty="0">
                <a:solidFill>
                  <a:schemeClr val="tx1"/>
                </a:solidFill>
              </a:rPr>
              <a:t>3. Results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D937DBA6-4DD1-48F1-8025-B39ED02F5486}"/>
              </a:ext>
            </a:extLst>
          </p:cNvPr>
          <p:cNvSpPr txBox="1">
            <a:spLocks/>
          </p:cNvSpPr>
          <p:nvPr/>
        </p:nvSpPr>
        <p:spPr>
          <a:xfrm>
            <a:off x="490226" y="3055331"/>
            <a:ext cx="5100273" cy="37799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000" dirty="0">
                <a:solidFill>
                  <a:schemeClr val="tx1"/>
                </a:solidFill>
              </a:rPr>
              <a:t>2. Steps &amp; tuning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863957-5CC6-4B5F-B3EB-BEDA68C4368F}"/>
              </a:ext>
            </a:extLst>
          </p:cNvPr>
          <p:cNvSpPr txBox="1"/>
          <p:nvPr/>
        </p:nvSpPr>
        <p:spPr>
          <a:xfrm>
            <a:off x="792673" y="5206744"/>
            <a:ext cx="449537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dirty="0"/>
              <a:t>Custom network</a:t>
            </a:r>
          </a:p>
          <a:p>
            <a:pPr marL="285750" indent="-285750" algn="just"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dirty="0"/>
              <a:t>Freeze the model</a:t>
            </a:r>
          </a:p>
          <a:p>
            <a:pPr marL="285750" indent="-285750" algn="just"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dirty="0"/>
              <a:t>Train the layers added</a:t>
            </a:r>
          </a:p>
          <a:p>
            <a:pPr marL="285750" indent="-285750" algn="just"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dirty="0"/>
              <a:t>Unfreeze layers in base network</a:t>
            </a:r>
          </a:p>
          <a:p>
            <a:pPr marL="285750" indent="-285750" algn="just"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dirty="0"/>
              <a:t>Joined train layers and part added</a:t>
            </a:r>
          </a:p>
        </p:txBody>
      </p:sp>
      <p:pic>
        <p:nvPicPr>
          <p:cNvPr id="25" name="Picture 24" descr="A picture containing food&#10;&#10;Description automatically generated">
            <a:extLst>
              <a:ext uri="{FF2B5EF4-FFF2-40B4-BE49-F238E27FC236}">
                <a16:creationId xmlns:a16="http://schemas.microsoft.com/office/drawing/2014/main" id="{95735A72-8FF3-45FD-8439-460BAEB069B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759" b="34040"/>
          <a:stretch/>
        </p:blipFill>
        <p:spPr>
          <a:xfrm>
            <a:off x="4554043" y="3129562"/>
            <a:ext cx="752227" cy="1249515"/>
          </a:xfrm>
          <a:prstGeom prst="rect">
            <a:avLst/>
          </a:prstGeom>
          <a:solidFill>
            <a:srgbClr val="EE7012"/>
          </a:solidFill>
          <a:ln w="38100">
            <a:solidFill>
              <a:srgbClr val="EE7012"/>
            </a:solidFill>
          </a:ln>
        </p:spPr>
      </p:pic>
      <p:sp>
        <p:nvSpPr>
          <p:cNvPr id="26" name="Rectangle: Diagonal Corners Snipped 25">
            <a:extLst>
              <a:ext uri="{FF2B5EF4-FFF2-40B4-BE49-F238E27FC236}">
                <a16:creationId xmlns:a16="http://schemas.microsoft.com/office/drawing/2014/main" id="{16BE7977-A0C0-47A9-9357-87603A086374}"/>
              </a:ext>
            </a:extLst>
          </p:cNvPr>
          <p:cNvSpPr/>
          <p:nvPr/>
        </p:nvSpPr>
        <p:spPr>
          <a:xfrm>
            <a:off x="-354367" y="-41651"/>
            <a:ext cx="3739134" cy="2327298"/>
          </a:xfrm>
          <a:prstGeom prst="snip2DiagRect">
            <a:avLst>
              <a:gd name="adj1" fmla="val 0"/>
              <a:gd name="adj2" fmla="val 28454"/>
            </a:avLst>
          </a:prstGeom>
          <a:blipFill dpi="0"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5919A52-D51E-4A4A-A0D6-1F4487525C9F}"/>
              </a:ext>
            </a:extLst>
          </p:cNvPr>
          <p:cNvSpPr txBox="1"/>
          <p:nvPr/>
        </p:nvSpPr>
        <p:spPr>
          <a:xfrm>
            <a:off x="7267072" y="3765890"/>
            <a:ext cx="4828675" cy="548355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b="1" dirty="0"/>
              <a:t>Accuracy Train: 84.3%| Accuracy Test: 81.9%</a:t>
            </a:r>
          </a:p>
          <a:p>
            <a:pPr algn="ctr">
              <a:lnSpc>
                <a:spcPct val="150000"/>
              </a:lnSpc>
            </a:pPr>
            <a:r>
              <a:rPr lang="en-US" sz="200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51924204"/>
      </p:ext>
    </p:extLst>
  </p:cSld>
  <p:clrMapOvr>
    <a:masterClrMapping/>
  </p:clrMapOvr>
  <p:transition spd="slow" advTm="143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10611150-0993-4A61-83FA-8CD20FF5D2A9" descr="770B2D22-F0AC-41D2-869F-A025CF79413D@uchicago">
            <a:extLst>
              <a:ext uri="{FF2B5EF4-FFF2-40B4-BE49-F238E27FC236}">
                <a16:creationId xmlns:a16="http://schemas.microsoft.com/office/drawing/2014/main" id="{BF1E82BA-D33F-49BA-AF23-D7B1C23B60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87"/>
          <a:stretch/>
        </p:blipFill>
        <p:spPr bwMode="auto">
          <a:xfrm>
            <a:off x="6472734" y="259057"/>
            <a:ext cx="5466604" cy="37397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5CF219C9-750F-448E-8B75-5491AC39D27F}"/>
              </a:ext>
            </a:extLst>
          </p:cNvPr>
          <p:cNvSpPr txBox="1">
            <a:spLocks/>
          </p:cNvSpPr>
          <p:nvPr/>
        </p:nvSpPr>
        <p:spPr>
          <a:xfrm>
            <a:off x="3297049" y="-509314"/>
            <a:ext cx="6026621" cy="37799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500" dirty="0">
                <a:solidFill>
                  <a:schemeClr val="tx1"/>
                </a:solidFill>
              </a:rPr>
              <a:t>Transfer </a:t>
            </a:r>
          </a:p>
          <a:p>
            <a:r>
              <a:rPr lang="en-US" sz="4500" dirty="0">
                <a:solidFill>
                  <a:schemeClr val="tx1"/>
                </a:solidFill>
              </a:rPr>
              <a:t>Learning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3D06B12-4E47-417E-8CE9-CD3602C9453C}"/>
              </a:ext>
            </a:extLst>
          </p:cNvPr>
          <p:cNvSpPr txBox="1">
            <a:spLocks/>
          </p:cNvSpPr>
          <p:nvPr/>
        </p:nvSpPr>
        <p:spPr>
          <a:xfrm>
            <a:off x="432202" y="624252"/>
            <a:ext cx="5100273" cy="37799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000" dirty="0">
                <a:solidFill>
                  <a:schemeClr val="tx1"/>
                </a:solidFill>
              </a:rPr>
              <a:t>1. EFFICIENTNETB0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7BF78BD-43C8-4EB7-B4E7-A511AB1C4D1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91" r="37685"/>
          <a:stretch/>
        </p:blipFill>
        <p:spPr>
          <a:xfrm>
            <a:off x="586749" y="2921379"/>
            <a:ext cx="4713333" cy="1693998"/>
          </a:xfrm>
          <a:prstGeom prst="rect">
            <a:avLst/>
          </a:prstGeom>
          <a:solidFill>
            <a:srgbClr val="EE7012"/>
          </a:solidFill>
          <a:ln w="57150">
            <a:solidFill>
              <a:srgbClr val="EE7012"/>
            </a:solidFill>
          </a:ln>
        </p:spPr>
      </p:pic>
      <p:sp>
        <p:nvSpPr>
          <p:cNvPr id="22" name="Title 1">
            <a:extLst>
              <a:ext uri="{FF2B5EF4-FFF2-40B4-BE49-F238E27FC236}">
                <a16:creationId xmlns:a16="http://schemas.microsoft.com/office/drawing/2014/main" id="{C5272536-1468-4013-A6FB-A578CC6A55E7}"/>
              </a:ext>
            </a:extLst>
          </p:cNvPr>
          <p:cNvSpPr txBox="1">
            <a:spLocks/>
          </p:cNvSpPr>
          <p:nvPr/>
        </p:nvSpPr>
        <p:spPr>
          <a:xfrm>
            <a:off x="7939712" y="-1163624"/>
            <a:ext cx="5100273" cy="37799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000" dirty="0">
                <a:solidFill>
                  <a:schemeClr val="tx1"/>
                </a:solidFill>
              </a:rPr>
              <a:t>3. Results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D937DBA6-4DD1-48F1-8025-B39ED02F5486}"/>
              </a:ext>
            </a:extLst>
          </p:cNvPr>
          <p:cNvSpPr txBox="1">
            <a:spLocks/>
          </p:cNvSpPr>
          <p:nvPr/>
        </p:nvSpPr>
        <p:spPr>
          <a:xfrm>
            <a:off x="493021" y="3124715"/>
            <a:ext cx="5100273" cy="37799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000" dirty="0">
                <a:solidFill>
                  <a:schemeClr val="tx1"/>
                </a:solidFill>
              </a:rPr>
              <a:t>2. Steps &amp; tuning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863957-5CC6-4B5F-B3EB-BEDA68C4368F}"/>
              </a:ext>
            </a:extLst>
          </p:cNvPr>
          <p:cNvSpPr txBox="1"/>
          <p:nvPr/>
        </p:nvSpPr>
        <p:spPr>
          <a:xfrm>
            <a:off x="795468" y="5313072"/>
            <a:ext cx="449537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en-US" dirty="0"/>
              <a:t>Custom network</a:t>
            </a:r>
          </a:p>
          <a:p>
            <a:pPr marL="285750" indent="-285750" algn="just"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en-US" dirty="0"/>
              <a:t>Freeze the model</a:t>
            </a:r>
          </a:p>
          <a:p>
            <a:pPr marL="285750" indent="-285750" algn="just"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en-US" dirty="0"/>
              <a:t>Train the layers added</a:t>
            </a:r>
          </a:p>
          <a:p>
            <a:pPr marL="285750" indent="-285750" algn="just"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en-US" dirty="0"/>
              <a:t>Unfreeze layers in base network</a:t>
            </a:r>
          </a:p>
          <a:p>
            <a:pPr marL="285750" indent="-285750" algn="just"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en-US" dirty="0"/>
              <a:t>Joined train layers and part added</a:t>
            </a:r>
          </a:p>
        </p:txBody>
      </p:sp>
      <p:sp>
        <p:nvSpPr>
          <p:cNvPr id="16" name="Rectangle: Diagonal Corners Snipped 15">
            <a:extLst>
              <a:ext uri="{FF2B5EF4-FFF2-40B4-BE49-F238E27FC236}">
                <a16:creationId xmlns:a16="http://schemas.microsoft.com/office/drawing/2014/main" id="{C7426C2C-7101-4282-B784-0F589A284D6B}"/>
              </a:ext>
            </a:extLst>
          </p:cNvPr>
          <p:cNvSpPr/>
          <p:nvPr/>
        </p:nvSpPr>
        <p:spPr>
          <a:xfrm>
            <a:off x="-508057" y="-158564"/>
            <a:ext cx="3739134" cy="2327298"/>
          </a:xfrm>
          <a:prstGeom prst="snip2DiagRect">
            <a:avLst>
              <a:gd name="adj1" fmla="val 0"/>
              <a:gd name="adj2" fmla="val 28454"/>
            </a:avLst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9923DEEE-C542-4DAF-A49E-087D4C73CEC7" descr="C85988D7-A920-4101-A22E-7B8A0A5D5E2D@uchicago">
            <a:extLst>
              <a:ext uri="{FF2B5EF4-FFF2-40B4-BE49-F238E27FC236}">
                <a16:creationId xmlns:a16="http://schemas.microsoft.com/office/drawing/2014/main" id="{A29567AB-931C-4B11-BECE-36DD5CDFC8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31"/>
          <a:stretch/>
        </p:blipFill>
        <p:spPr bwMode="auto">
          <a:xfrm>
            <a:off x="4540745" y="4200844"/>
            <a:ext cx="7651255" cy="2612627"/>
          </a:xfrm>
          <a:prstGeom prst="rect">
            <a:avLst/>
          </a:prstGeom>
          <a:noFill/>
          <a:ln w="57150">
            <a:solidFill>
              <a:srgbClr val="EE701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92BFD6A-AE7F-48E2-8437-2DDA6A314C79}"/>
              </a:ext>
            </a:extLst>
          </p:cNvPr>
          <p:cNvSpPr txBox="1"/>
          <p:nvPr/>
        </p:nvSpPr>
        <p:spPr>
          <a:xfrm>
            <a:off x="6995474" y="3465096"/>
            <a:ext cx="5100273" cy="548355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b="1" dirty="0"/>
              <a:t>Accuracy Train 84.3% | Accuracy Test: 83.6% </a:t>
            </a:r>
          </a:p>
          <a:p>
            <a:pPr algn="ctr">
              <a:lnSpc>
                <a:spcPct val="150000"/>
              </a:lnSpc>
            </a:pPr>
            <a:r>
              <a:rPr lang="en-US" sz="200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09113392"/>
      </p:ext>
    </p:extLst>
  </p:cSld>
  <p:clrMapOvr>
    <a:masterClrMapping/>
  </p:clrMapOvr>
  <p:transition spd="slow" advTm="143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E6C8E6EB-4C59-429B-97E4-72A058CFC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5B90362-AFCC-46A9-B41C-A257A8C5B3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71EF7F1-38BA-471D-8CD4-2A9AE8E35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0524398-BFB4-4C4A-8317-83B8729F9B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6B695AA2-4B70-477F-AF90-536B720A1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holding, young&#10;&#10;Description automatically generated">
            <a:extLst>
              <a:ext uri="{FF2B5EF4-FFF2-40B4-BE49-F238E27FC236}">
                <a16:creationId xmlns:a16="http://schemas.microsoft.com/office/drawing/2014/main" id="{8E18FD5D-C0FC-4C49-84D1-E7E13A8366E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50" b="47903"/>
          <a:stretch/>
        </p:blipFill>
        <p:spPr>
          <a:xfrm>
            <a:off x="-18024" y="10"/>
            <a:ext cx="12191980" cy="6857990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5CF219C9-750F-448E-8B75-5491AC39D27F}"/>
              </a:ext>
            </a:extLst>
          </p:cNvPr>
          <p:cNvSpPr txBox="1">
            <a:spLocks/>
          </p:cNvSpPr>
          <p:nvPr/>
        </p:nvSpPr>
        <p:spPr>
          <a:xfrm>
            <a:off x="670460" y="1313812"/>
            <a:ext cx="10225530" cy="147501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Aft>
                <a:spcPts val="600"/>
              </a:spcAft>
            </a:pPr>
            <a:r>
              <a:rPr lang="en-US" sz="4500" dirty="0">
                <a:solidFill>
                  <a:schemeClr val="tx1"/>
                </a:solidFill>
              </a:rPr>
              <a:t>Findings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AA5F8ECA-77DB-4052-8503-5406FDC81A07}"/>
              </a:ext>
            </a:extLst>
          </p:cNvPr>
          <p:cNvSpPr txBox="1">
            <a:spLocks/>
          </p:cNvSpPr>
          <p:nvPr/>
        </p:nvSpPr>
        <p:spPr>
          <a:xfrm>
            <a:off x="5541823" y="47029"/>
            <a:ext cx="10225530" cy="147501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Aft>
                <a:spcPts val="600"/>
              </a:spcAft>
            </a:pPr>
            <a:r>
              <a:rPr lang="en-US" sz="4500" dirty="0">
                <a:solidFill>
                  <a:schemeClr val="tx1"/>
                </a:solidFill>
              </a:rPr>
              <a:t>Future work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CC7A5CB-251A-4BD6-8D87-E48B82E99302}"/>
              </a:ext>
            </a:extLst>
          </p:cNvPr>
          <p:cNvSpPr txBox="1"/>
          <p:nvPr/>
        </p:nvSpPr>
        <p:spPr>
          <a:xfrm>
            <a:off x="5967921" y="1650697"/>
            <a:ext cx="4759073" cy="21190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US" dirty="0"/>
              <a:t>Use other data sets available for training</a:t>
            </a:r>
          </a:p>
          <a:p>
            <a:pPr marL="285750" indent="-285750" algn="just">
              <a:lnSpc>
                <a:spcPct val="150000"/>
              </a:lnSpc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US" dirty="0"/>
              <a:t>Use other parameters to tune models such as dropout</a:t>
            </a:r>
          </a:p>
          <a:p>
            <a:pPr marL="285750" indent="-285750" algn="just">
              <a:lnSpc>
                <a:spcPct val="150000"/>
              </a:lnSpc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US" dirty="0"/>
              <a:t>Use other activation and loss functions</a:t>
            </a:r>
          </a:p>
          <a:p>
            <a:pPr marL="285750" indent="-285750" algn="just">
              <a:lnSpc>
                <a:spcPct val="150000"/>
              </a:lnSpc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76E496-6AE4-4765-9937-A218324A4BB3}"/>
              </a:ext>
            </a:extLst>
          </p:cNvPr>
          <p:cNvSpPr txBox="1"/>
          <p:nvPr/>
        </p:nvSpPr>
        <p:spPr>
          <a:xfrm>
            <a:off x="780358" y="2996087"/>
            <a:ext cx="4759073" cy="2534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US" dirty="0"/>
              <a:t>We used Machine Learning algorithms to achieve 50% accuracy</a:t>
            </a:r>
          </a:p>
          <a:p>
            <a:pPr marL="285750" indent="-285750" algn="just">
              <a:lnSpc>
                <a:spcPct val="150000"/>
              </a:lnSpc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US" dirty="0"/>
              <a:t>We used Convolution Neural Networks to achieve 73% in accuracy</a:t>
            </a:r>
          </a:p>
          <a:p>
            <a:pPr marL="285750" indent="-285750" algn="just">
              <a:lnSpc>
                <a:spcPct val="150000"/>
              </a:lnSpc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US" dirty="0"/>
              <a:t>We used Transfer Learning achieving 84% accuracy, being the best score overall</a:t>
            </a:r>
          </a:p>
        </p:txBody>
      </p:sp>
    </p:spTree>
    <p:extLst>
      <p:ext uri="{BB962C8B-B14F-4D97-AF65-F5344CB8AC3E}">
        <p14:creationId xmlns:p14="http://schemas.microsoft.com/office/powerpoint/2010/main" val="10307097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 advTm="143">
    <p:comb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3AB38446-E47E-4840-9E70-2D64860BA047}"/>
              </a:ext>
            </a:extLst>
          </p:cNvPr>
          <p:cNvSpPr txBox="1"/>
          <p:nvPr/>
        </p:nvSpPr>
        <p:spPr>
          <a:xfrm flipH="1">
            <a:off x="926521" y="1563591"/>
            <a:ext cx="786622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0" b="1" dirty="0">
                <a:effectLst>
                  <a:outerShdw blurRad="533400" dist="342900" dir="8100000" algn="tr" rotWithShape="0">
                    <a:prstClr val="black">
                      <a:alpha val="40000"/>
                    </a:prstClr>
                  </a:outerShdw>
                </a:effectLst>
                <a:latin typeface="Aller" panose="02000503030000020004" pitchFamily="2" charset="0"/>
              </a:rPr>
              <a:t>Thank You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249B331-9739-4820-83A4-2973B1F4E9D6}"/>
              </a:ext>
            </a:extLst>
          </p:cNvPr>
          <p:cNvSpPr txBox="1"/>
          <p:nvPr/>
        </p:nvSpPr>
        <p:spPr>
          <a:xfrm flipH="1">
            <a:off x="4325776" y="3068017"/>
            <a:ext cx="786622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effectLst>
                  <a:outerShdw blurRad="533400" dist="342900" dir="8100000" algn="tr" rotWithShape="0">
                    <a:prstClr val="black">
                      <a:alpha val="40000"/>
                    </a:prstClr>
                  </a:outerShdw>
                </a:effectLst>
                <a:latin typeface="Aller" panose="02000503030000020004" pitchFamily="2" charset="0"/>
              </a:rPr>
              <a:t>Enjoy the break </a:t>
            </a:r>
          </a:p>
        </p:txBody>
      </p: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5C92E57D-3F3F-4C54-8A83-B03532156889}"/>
              </a:ext>
            </a:extLst>
          </p:cNvPr>
          <p:cNvSpPr txBox="1">
            <a:spLocks/>
          </p:cNvSpPr>
          <p:nvPr/>
        </p:nvSpPr>
        <p:spPr>
          <a:xfrm>
            <a:off x="5337766" y="-1709222"/>
            <a:ext cx="14148164" cy="8563970"/>
          </a:xfrm>
          <a:custGeom>
            <a:avLst/>
            <a:gdLst>
              <a:gd name="connsiteX0" fmla="*/ 0 w 11521819"/>
              <a:gd name="connsiteY0" fmla="*/ 0 h 6858000"/>
              <a:gd name="connsiteX1" fmla="*/ 4663819 w 11521819"/>
              <a:gd name="connsiteY1" fmla="*/ 0 h 6858000"/>
              <a:gd name="connsiteX2" fmla="*/ 5760909 w 11521819"/>
              <a:gd name="connsiteY2" fmla="*/ 1097091 h 6858000"/>
              <a:gd name="connsiteX3" fmla="*/ 6858000 w 11521819"/>
              <a:gd name="connsiteY3" fmla="*/ 0 h 6858000"/>
              <a:gd name="connsiteX4" fmla="*/ 11521819 w 11521819"/>
              <a:gd name="connsiteY4" fmla="*/ 0 h 6858000"/>
              <a:gd name="connsiteX5" fmla="*/ 8092818 w 11521819"/>
              <a:gd name="connsiteY5" fmla="*/ 3429001 h 6858000"/>
              <a:gd name="connsiteX6" fmla="*/ 11521818 w 11521819"/>
              <a:gd name="connsiteY6" fmla="*/ 6858000 h 6858000"/>
              <a:gd name="connsiteX7" fmla="*/ 6858000 w 11521819"/>
              <a:gd name="connsiteY7" fmla="*/ 6858000 h 6858000"/>
              <a:gd name="connsiteX8" fmla="*/ 5760909 w 11521819"/>
              <a:gd name="connsiteY8" fmla="*/ 5760910 h 6858000"/>
              <a:gd name="connsiteX9" fmla="*/ 4663819 w 11521819"/>
              <a:gd name="connsiteY9" fmla="*/ 6858000 h 6858000"/>
              <a:gd name="connsiteX10" fmla="*/ 0 w 11521819"/>
              <a:gd name="connsiteY10" fmla="*/ 6858000 h 6858000"/>
              <a:gd name="connsiteX11" fmla="*/ 3429000 w 11521819"/>
              <a:gd name="connsiteY11" fmla="*/ 3429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521819" h="6858000">
                <a:moveTo>
                  <a:pt x="0" y="0"/>
                </a:moveTo>
                <a:lnTo>
                  <a:pt x="4663819" y="0"/>
                </a:lnTo>
                <a:lnTo>
                  <a:pt x="5760909" y="1097091"/>
                </a:lnTo>
                <a:lnTo>
                  <a:pt x="6858000" y="0"/>
                </a:lnTo>
                <a:lnTo>
                  <a:pt x="11521819" y="0"/>
                </a:lnTo>
                <a:lnTo>
                  <a:pt x="8092818" y="3429001"/>
                </a:lnTo>
                <a:lnTo>
                  <a:pt x="11521818" y="6858000"/>
                </a:lnTo>
                <a:lnTo>
                  <a:pt x="6858000" y="6858000"/>
                </a:lnTo>
                <a:lnTo>
                  <a:pt x="5760909" y="5760910"/>
                </a:lnTo>
                <a:lnTo>
                  <a:pt x="4663819" y="6858000"/>
                </a:lnTo>
                <a:lnTo>
                  <a:pt x="0" y="6858000"/>
                </a:lnTo>
                <a:lnTo>
                  <a:pt x="3429000" y="3429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effectLst>
            <a:innerShdw blurRad="431800">
              <a:prstClr val="black"/>
            </a:innerShdw>
          </a:effectLst>
        </p:spPr>
      </p:sp>
      <p:pic>
        <p:nvPicPr>
          <p:cNvPr id="7" name="Picture Placeholder 4">
            <a:extLst>
              <a:ext uri="{FF2B5EF4-FFF2-40B4-BE49-F238E27FC236}">
                <a16:creationId xmlns:a16="http://schemas.microsoft.com/office/drawing/2014/main" id="{8A2B49B6-CCD7-426C-8799-F2848A37B2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89613" y="-1705970"/>
            <a:ext cx="13369983" cy="8562636"/>
          </a:xfrm>
          <a:custGeom>
            <a:avLst/>
            <a:gdLst>
              <a:gd name="connsiteX0" fmla="*/ 0 w 11521819"/>
              <a:gd name="connsiteY0" fmla="*/ 0 h 6858000"/>
              <a:gd name="connsiteX1" fmla="*/ 4663819 w 11521819"/>
              <a:gd name="connsiteY1" fmla="*/ 0 h 6858000"/>
              <a:gd name="connsiteX2" fmla="*/ 5760909 w 11521819"/>
              <a:gd name="connsiteY2" fmla="*/ 1097091 h 6858000"/>
              <a:gd name="connsiteX3" fmla="*/ 6858000 w 11521819"/>
              <a:gd name="connsiteY3" fmla="*/ 0 h 6858000"/>
              <a:gd name="connsiteX4" fmla="*/ 11521819 w 11521819"/>
              <a:gd name="connsiteY4" fmla="*/ 0 h 6858000"/>
              <a:gd name="connsiteX5" fmla="*/ 8092818 w 11521819"/>
              <a:gd name="connsiteY5" fmla="*/ 3429001 h 6858000"/>
              <a:gd name="connsiteX6" fmla="*/ 11521818 w 11521819"/>
              <a:gd name="connsiteY6" fmla="*/ 6858000 h 6858000"/>
              <a:gd name="connsiteX7" fmla="*/ 6858000 w 11521819"/>
              <a:gd name="connsiteY7" fmla="*/ 6858000 h 6858000"/>
              <a:gd name="connsiteX8" fmla="*/ 5760909 w 11521819"/>
              <a:gd name="connsiteY8" fmla="*/ 5760910 h 6858000"/>
              <a:gd name="connsiteX9" fmla="*/ 4663819 w 11521819"/>
              <a:gd name="connsiteY9" fmla="*/ 6858000 h 6858000"/>
              <a:gd name="connsiteX10" fmla="*/ 0 w 11521819"/>
              <a:gd name="connsiteY10" fmla="*/ 6858000 h 6858000"/>
              <a:gd name="connsiteX11" fmla="*/ 3429000 w 11521819"/>
              <a:gd name="connsiteY11" fmla="*/ 3429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521819" h="6858000">
                <a:moveTo>
                  <a:pt x="0" y="0"/>
                </a:moveTo>
                <a:lnTo>
                  <a:pt x="4663819" y="0"/>
                </a:lnTo>
                <a:lnTo>
                  <a:pt x="5760909" y="1097091"/>
                </a:lnTo>
                <a:lnTo>
                  <a:pt x="6858000" y="0"/>
                </a:lnTo>
                <a:lnTo>
                  <a:pt x="11521819" y="0"/>
                </a:lnTo>
                <a:lnTo>
                  <a:pt x="8092818" y="3429001"/>
                </a:lnTo>
                <a:lnTo>
                  <a:pt x="11521818" y="6858000"/>
                </a:lnTo>
                <a:lnTo>
                  <a:pt x="6858000" y="6858000"/>
                </a:lnTo>
                <a:lnTo>
                  <a:pt x="5760909" y="5760910"/>
                </a:lnTo>
                <a:lnTo>
                  <a:pt x="4663819" y="6858000"/>
                </a:lnTo>
                <a:lnTo>
                  <a:pt x="0" y="6858000"/>
                </a:lnTo>
                <a:lnTo>
                  <a:pt x="3429000" y="3429000"/>
                </a:lnTo>
                <a:close/>
              </a:path>
            </a:pathLst>
          </a:custGeom>
          <a:effectLst>
            <a:innerShdw blurRad="431800">
              <a:prstClr val="black"/>
            </a:innerShdw>
          </a:effectLst>
        </p:spPr>
      </p:pic>
      <p:pic>
        <p:nvPicPr>
          <p:cNvPr id="8" name="Graphic 7" descr="Tongue face with no fill">
            <a:extLst>
              <a:ext uri="{FF2B5EF4-FFF2-40B4-BE49-F238E27FC236}">
                <a16:creationId xmlns:a16="http://schemas.microsoft.com/office/drawing/2014/main" id="{CA18E230-4B98-4FD8-A785-EA523647C3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17116" y="4506386"/>
            <a:ext cx="914400" cy="914400"/>
          </a:xfrm>
          <a:prstGeom prst="rect">
            <a:avLst/>
          </a:prstGeom>
        </p:spPr>
      </p:pic>
      <p:pic>
        <p:nvPicPr>
          <p:cNvPr id="9" name="Graphic 8" descr="Angel face with no fill">
            <a:extLst>
              <a:ext uri="{FF2B5EF4-FFF2-40B4-BE49-F238E27FC236}">
                <a16:creationId xmlns:a16="http://schemas.microsoft.com/office/drawing/2014/main" id="{44353DCC-C67D-4FF7-A0E3-EF61F08356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08597" y="5048745"/>
            <a:ext cx="914400" cy="914400"/>
          </a:xfrm>
          <a:prstGeom prst="rect">
            <a:avLst/>
          </a:prstGeom>
        </p:spPr>
      </p:pic>
      <p:pic>
        <p:nvPicPr>
          <p:cNvPr id="10" name="Graphic 9" descr="Neutral face with no fill">
            <a:extLst>
              <a:ext uri="{FF2B5EF4-FFF2-40B4-BE49-F238E27FC236}">
                <a16:creationId xmlns:a16="http://schemas.microsoft.com/office/drawing/2014/main" id="{D4C15988-E52E-41EA-AFE8-3B6A94ECB6E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856575" y="5043200"/>
            <a:ext cx="914400" cy="9144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BD4392F-0711-49D6-9C75-3E574D2750B1}"/>
              </a:ext>
            </a:extLst>
          </p:cNvPr>
          <p:cNvSpPr/>
          <p:nvPr/>
        </p:nvSpPr>
        <p:spPr>
          <a:xfrm>
            <a:off x="159405" y="5990289"/>
            <a:ext cx="2412785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dirty="0"/>
              <a:t>Hanna Kerr</a:t>
            </a:r>
          </a:p>
          <a:p>
            <a:pPr marL="285750" indent="-285750" algn="just">
              <a:buBlip>
                <a:blip r:embed="rId9">
                  <a:extLs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</a:buBlip>
            </a:pPr>
            <a:r>
              <a:rPr lang="en-US" sz="1400" dirty="0"/>
              <a:t>Machine Learning models</a:t>
            </a:r>
          </a:p>
          <a:p>
            <a:pPr marL="285750" indent="-285750" algn="just">
              <a:buBlip>
                <a:blip r:embed="rId9">
                  <a:extLs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</a:buBlip>
            </a:pPr>
            <a:r>
              <a:rPr lang="en-US" sz="1400" dirty="0"/>
              <a:t>Transfer Learning model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D1F4DC4-D9C6-4ADE-94C6-F94325C43D93}"/>
              </a:ext>
            </a:extLst>
          </p:cNvPr>
          <p:cNvSpPr/>
          <p:nvPr/>
        </p:nvSpPr>
        <p:spPr>
          <a:xfrm>
            <a:off x="2186110" y="5363861"/>
            <a:ext cx="2412785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/>
              <a:t>Daniela Matinho</a:t>
            </a:r>
          </a:p>
          <a:p>
            <a:pPr marL="285750" indent="-285750" algn="just">
              <a:buBlip>
                <a:blip r:embed="rId9">
                  <a:extLs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</a:buBlip>
            </a:pPr>
            <a:r>
              <a:rPr lang="en-US" sz="1400" dirty="0"/>
              <a:t>CNN models</a:t>
            </a:r>
          </a:p>
          <a:p>
            <a:pPr marL="285750" indent="-285750" algn="just">
              <a:buBlip>
                <a:blip r:embed="rId9">
                  <a:extLs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</a:buBlip>
            </a:pPr>
            <a:r>
              <a:rPr lang="en-US" sz="1400" dirty="0"/>
              <a:t>Presentation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3BF0B13-C8CA-4425-8E1A-71123751AD87}"/>
              </a:ext>
            </a:extLst>
          </p:cNvPr>
          <p:cNvSpPr/>
          <p:nvPr/>
        </p:nvSpPr>
        <p:spPr>
          <a:xfrm>
            <a:off x="3094840" y="5972571"/>
            <a:ext cx="2412785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dirty="0"/>
              <a:t>Yuling Gu</a:t>
            </a:r>
          </a:p>
          <a:p>
            <a:pPr marL="285750" indent="-285750" algn="just">
              <a:buBlip>
                <a:blip r:embed="rId9">
                  <a:extLs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</a:buBlip>
            </a:pPr>
            <a:r>
              <a:rPr lang="en-US" sz="1400" dirty="0"/>
              <a:t>Exploratory analysis</a:t>
            </a:r>
          </a:p>
          <a:p>
            <a:pPr marL="285750" indent="-285750" algn="just">
              <a:buBlip>
                <a:blip r:embed="rId9">
                  <a:extLs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</a:buBlip>
            </a:pPr>
            <a:r>
              <a:rPr lang="en-US" sz="1400" dirty="0"/>
              <a:t>Transfer Learning model</a:t>
            </a:r>
          </a:p>
        </p:txBody>
      </p:sp>
    </p:spTree>
    <p:extLst>
      <p:ext uri="{BB962C8B-B14F-4D97-AF65-F5344CB8AC3E}">
        <p14:creationId xmlns:p14="http://schemas.microsoft.com/office/powerpoint/2010/main" val="3689358599"/>
      </p:ext>
    </p:extLst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A person wearing a mask&#10;&#10;Description automatically generated">
            <a:extLst>
              <a:ext uri="{FF2B5EF4-FFF2-40B4-BE49-F238E27FC236}">
                <a16:creationId xmlns:a16="http://schemas.microsoft.com/office/drawing/2014/main" id="{70CBCA05-D797-4521-8C16-327B951B568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160" b="30160"/>
          <a:stretch>
            <a:fillRect/>
          </a:stretch>
        </p:blipFill>
        <p:spPr>
          <a:xfrm>
            <a:off x="-4131447" y="-13648"/>
            <a:ext cx="10120955" cy="6858000"/>
          </a:xfr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5CF219C9-750F-448E-8B75-5491AC39D27F}"/>
              </a:ext>
            </a:extLst>
          </p:cNvPr>
          <p:cNvSpPr txBox="1">
            <a:spLocks/>
          </p:cNvSpPr>
          <p:nvPr/>
        </p:nvSpPr>
        <p:spPr>
          <a:xfrm>
            <a:off x="1285897" y="3200297"/>
            <a:ext cx="3511233" cy="37799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6000" dirty="0">
                <a:solidFill>
                  <a:schemeClr val="bg1"/>
                </a:solidFill>
              </a:rPr>
              <a:t>AGENDA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F47BE27C-8BA4-44F9-81B8-7B015F40BE16}"/>
              </a:ext>
            </a:extLst>
          </p:cNvPr>
          <p:cNvSpPr txBox="1">
            <a:spLocks/>
          </p:cNvSpPr>
          <p:nvPr/>
        </p:nvSpPr>
        <p:spPr>
          <a:xfrm>
            <a:off x="6127166" y="671914"/>
            <a:ext cx="6653642" cy="59446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342900" indent="-342900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US" sz="2000" dirty="0">
                <a:solidFill>
                  <a:schemeClr val="tx1"/>
                </a:solidFill>
                <a:latin typeface="+mn-lt"/>
              </a:rPr>
              <a:t>Blindness detection </a:t>
            </a:r>
          </a:p>
          <a:p>
            <a:pPr marL="342900" indent="-342900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endParaRPr lang="en-US" sz="2000" dirty="0">
              <a:solidFill>
                <a:schemeClr val="tx1"/>
              </a:solidFill>
              <a:latin typeface="+mn-lt"/>
            </a:endParaRPr>
          </a:p>
          <a:p>
            <a:pPr marL="342900" indent="-342900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US" sz="2000" dirty="0">
                <a:solidFill>
                  <a:schemeClr val="tx1"/>
                </a:solidFill>
                <a:latin typeface="+mn-lt"/>
              </a:rPr>
              <a:t>Problem Statement</a:t>
            </a:r>
          </a:p>
          <a:p>
            <a:pPr marL="342900" indent="-342900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endParaRPr lang="en-US" sz="2000" dirty="0">
              <a:solidFill>
                <a:schemeClr val="tx1"/>
              </a:solidFill>
              <a:latin typeface="+mn-lt"/>
            </a:endParaRPr>
          </a:p>
          <a:p>
            <a:pPr marL="342900" indent="-342900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US" sz="2000" dirty="0">
                <a:solidFill>
                  <a:schemeClr val="tx1"/>
                </a:solidFill>
                <a:latin typeface="+mn-lt"/>
              </a:rPr>
              <a:t>Data preprocessing</a:t>
            </a:r>
          </a:p>
          <a:p>
            <a:pPr marL="342900" indent="-342900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endParaRPr lang="en-US" sz="2000" dirty="0">
              <a:solidFill>
                <a:schemeClr val="tx1"/>
              </a:solidFill>
              <a:latin typeface="+mn-lt"/>
            </a:endParaRPr>
          </a:p>
          <a:p>
            <a:pPr marL="342900" indent="-342900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US" sz="2000" dirty="0">
                <a:solidFill>
                  <a:schemeClr val="tx1"/>
                </a:solidFill>
                <a:latin typeface="+mn-lt"/>
              </a:rPr>
              <a:t>Machine Learning techniques:</a:t>
            </a:r>
          </a:p>
          <a:p>
            <a:r>
              <a:rPr lang="en-US" sz="2000" dirty="0">
                <a:solidFill>
                  <a:schemeClr val="tx1"/>
                </a:solidFill>
                <a:latin typeface="+mn-lt"/>
              </a:rPr>
              <a:t>		PCA</a:t>
            </a:r>
          </a:p>
          <a:p>
            <a:r>
              <a:rPr lang="en-US" sz="2000" dirty="0">
                <a:solidFill>
                  <a:schemeClr val="tx1"/>
                </a:solidFill>
                <a:latin typeface="+mn-lt"/>
              </a:rPr>
              <a:t>		Logistic Regression</a:t>
            </a:r>
          </a:p>
          <a:p>
            <a:r>
              <a:rPr lang="en-US" sz="2000" dirty="0">
                <a:solidFill>
                  <a:schemeClr val="tx1"/>
                </a:solidFill>
                <a:latin typeface="+mn-lt"/>
              </a:rPr>
              <a:t>		Random Forest</a:t>
            </a:r>
          </a:p>
          <a:p>
            <a:r>
              <a:rPr lang="en-US" sz="2000" dirty="0">
                <a:solidFill>
                  <a:schemeClr val="tx1"/>
                </a:solidFill>
                <a:latin typeface="+mn-lt"/>
              </a:rPr>
              <a:t>		</a:t>
            </a:r>
            <a:r>
              <a:rPr lang="en-US" sz="2000" dirty="0" err="1">
                <a:solidFill>
                  <a:schemeClr val="tx1"/>
                </a:solidFill>
                <a:latin typeface="+mn-lt"/>
              </a:rPr>
              <a:t>ada</a:t>
            </a:r>
            <a:r>
              <a:rPr lang="en-US" sz="2000" dirty="0">
                <a:solidFill>
                  <a:schemeClr val="tx1"/>
                </a:solidFill>
                <a:latin typeface="+mn-lt"/>
              </a:rPr>
              <a:t> - boost</a:t>
            </a:r>
          </a:p>
          <a:p>
            <a:r>
              <a:rPr lang="en-US" sz="2000" dirty="0">
                <a:solidFill>
                  <a:schemeClr val="tx1"/>
                </a:solidFill>
                <a:latin typeface="+mn-lt"/>
              </a:rPr>
              <a:t>		</a:t>
            </a:r>
          </a:p>
          <a:p>
            <a:pPr marL="342900" indent="-342900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US" sz="2000" dirty="0">
                <a:solidFill>
                  <a:schemeClr val="tx1"/>
                </a:solidFill>
                <a:latin typeface="+mn-lt"/>
              </a:rPr>
              <a:t>Artificial Neural Networks:</a:t>
            </a:r>
          </a:p>
          <a:p>
            <a:r>
              <a:rPr lang="en-US" sz="2000" dirty="0">
                <a:solidFill>
                  <a:schemeClr val="tx1"/>
                </a:solidFill>
                <a:latin typeface="+mn-lt"/>
              </a:rPr>
              <a:t>		Convolutional neural networks</a:t>
            </a:r>
          </a:p>
          <a:p>
            <a:r>
              <a:rPr lang="en-US" sz="2000" dirty="0">
                <a:solidFill>
                  <a:schemeClr val="tx1"/>
                </a:solidFill>
                <a:latin typeface="+mn-lt"/>
              </a:rPr>
              <a:t>		Transfer Learning </a:t>
            </a:r>
          </a:p>
          <a:p>
            <a:pPr marL="342900" indent="-342900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endParaRPr lang="en-US" sz="2000" dirty="0">
              <a:solidFill>
                <a:schemeClr val="tx1"/>
              </a:solidFill>
              <a:latin typeface="+mn-lt"/>
            </a:endParaRPr>
          </a:p>
          <a:p>
            <a:pPr marL="342900" indent="-342900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US" sz="2000" dirty="0">
                <a:solidFill>
                  <a:schemeClr val="tx1"/>
                </a:solidFill>
                <a:latin typeface="+mn-lt"/>
              </a:rPr>
              <a:t>Findings &amp; Future Work</a:t>
            </a:r>
          </a:p>
        </p:txBody>
      </p:sp>
    </p:spTree>
    <p:extLst>
      <p:ext uri="{BB962C8B-B14F-4D97-AF65-F5344CB8AC3E}">
        <p14:creationId xmlns:p14="http://schemas.microsoft.com/office/powerpoint/2010/main" val="1334226779"/>
      </p:ext>
    </p:extLst>
  </p:cSld>
  <p:clrMapOvr>
    <a:masterClrMapping/>
  </p:clrMapOvr>
  <p:transition spd="slow" advTm="143">
    <p:comb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>
            <a:extLst>
              <a:ext uri="{FF2B5EF4-FFF2-40B4-BE49-F238E27FC236}">
                <a16:creationId xmlns:a16="http://schemas.microsoft.com/office/drawing/2014/main" id="{5CF219C9-750F-448E-8B75-5491AC39D27F}"/>
              </a:ext>
            </a:extLst>
          </p:cNvPr>
          <p:cNvSpPr txBox="1">
            <a:spLocks/>
          </p:cNvSpPr>
          <p:nvPr/>
        </p:nvSpPr>
        <p:spPr>
          <a:xfrm>
            <a:off x="319131" y="-726646"/>
            <a:ext cx="5100273" cy="37799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000" dirty="0">
                <a:solidFill>
                  <a:schemeClr val="tx1"/>
                </a:solidFill>
              </a:rPr>
              <a:t>Stages of diabetic retinopathy</a:t>
            </a:r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C4AA4F7E-7D3A-4637-BC9B-6AD3049FC42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0493" b="76857" l="1991" r="1791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4697" r="80094" b="17347"/>
          <a:stretch/>
        </p:blipFill>
        <p:spPr>
          <a:xfrm>
            <a:off x="5442510" y="362334"/>
            <a:ext cx="2234636" cy="1806854"/>
          </a:xfrm>
          <a:prstGeom prst="rect">
            <a:avLst/>
          </a:prstGeom>
        </p:spPr>
      </p:pic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E9869BEE-FE1C-44C0-820B-436847C52CC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0493" b="76857" l="23784" r="3770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044" t="24697" r="60558" b="17347"/>
          <a:stretch/>
        </p:blipFill>
        <p:spPr>
          <a:xfrm>
            <a:off x="5723987" y="2369615"/>
            <a:ext cx="1953159" cy="1806854"/>
          </a:xfrm>
          <a:prstGeom prst="rect">
            <a:avLst/>
          </a:prstGeom>
        </p:spPr>
      </p:pic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A525891C-442D-4E59-94D3-791FCBC978C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0493" b="76857" l="61284" r="7520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9544" t="24697" r="23058" b="17347"/>
          <a:stretch/>
        </p:blipFill>
        <p:spPr>
          <a:xfrm>
            <a:off x="8906995" y="1384093"/>
            <a:ext cx="1953160" cy="1806854"/>
          </a:xfrm>
          <a:prstGeom prst="rect">
            <a:avLst/>
          </a:prstGeom>
        </p:spPr>
      </p:pic>
      <p:pic>
        <p:nvPicPr>
          <p:cNvPr id="14" name="Picture 13" descr="A screenshot of a cell phone&#10;&#10;Description automatically generated">
            <a:extLst>
              <a:ext uri="{FF2B5EF4-FFF2-40B4-BE49-F238E27FC236}">
                <a16:creationId xmlns:a16="http://schemas.microsoft.com/office/drawing/2014/main" id="{238223C1-3952-4748-8428-002EF16DDDA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0493" b="76857" l="80697" r="9514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8891" t="24697" r="3047" b="17347"/>
          <a:stretch/>
        </p:blipFill>
        <p:spPr>
          <a:xfrm>
            <a:off x="8874535" y="3867177"/>
            <a:ext cx="2027584" cy="1806854"/>
          </a:xfrm>
          <a:prstGeom prst="rect">
            <a:avLst/>
          </a:prstGeom>
        </p:spPr>
      </p:pic>
      <p:pic>
        <p:nvPicPr>
          <p:cNvPr id="15" name="Picture 14" descr="A screenshot of a cell phone&#10;&#10;Description automatically generated">
            <a:extLst>
              <a:ext uri="{FF2B5EF4-FFF2-40B4-BE49-F238E27FC236}">
                <a16:creationId xmlns:a16="http://schemas.microsoft.com/office/drawing/2014/main" id="{8EE6406D-2A56-4F64-8D73-66EA0461B7C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0493" b="76857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0558" t="24697" r="42044" b="17347"/>
          <a:stretch/>
        </p:blipFill>
        <p:spPr>
          <a:xfrm>
            <a:off x="5779409" y="4539295"/>
            <a:ext cx="1953159" cy="180685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222E017-1B0E-4C61-B5B5-6046BAC58D06}"/>
              </a:ext>
            </a:extLst>
          </p:cNvPr>
          <p:cNvSpPr txBox="1"/>
          <p:nvPr/>
        </p:nvSpPr>
        <p:spPr>
          <a:xfrm>
            <a:off x="6464463" y="2024605"/>
            <a:ext cx="1210365" cy="33855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Normal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3719858-148B-4626-8327-D356615D02CC}"/>
              </a:ext>
            </a:extLst>
          </p:cNvPr>
          <p:cNvSpPr txBox="1"/>
          <p:nvPr/>
        </p:nvSpPr>
        <p:spPr>
          <a:xfrm>
            <a:off x="6462261" y="4067651"/>
            <a:ext cx="1210365" cy="33855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Mild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61D25FC-3842-4B61-BCC8-38EFB07E7F9E}"/>
              </a:ext>
            </a:extLst>
          </p:cNvPr>
          <p:cNvSpPr txBox="1"/>
          <p:nvPr/>
        </p:nvSpPr>
        <p:spPr>
          <a:xfrm>
            <a:off x="6473312" y="6247636"/>
            <a:ext cx="1210365" cy="33855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Moderate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E4291CE-6237-4B31-9716-0C6E7FD53749}"/>
              </a:ext>
            </a:extLst>
          </p:cNvPr>
          <p:cNvSpPr txBox="1"/>
          <p:nvPr/>
        </p:nvSpPr>
        <p:spPr>
          <a:xfrm>
            <a:off x="9576529" y="5582821"/>
            <a:ext cx="1210365" cy="33855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Proliferative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3CF78BB-8815-451A-9E6B-95115A052D9F}"/>
              </a:ext>
            </a:extLst>
          </p:cNvPr>
          <p:cNvSpPr txBox="1"/>
          <p:nvPr/>
        </p:nvSpPr>
        <p:spPr>
          <a:xfrm>
            <a:off x="9569910" y="3058279"/>
            <a:ext cx="1210365" cy="33855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Severe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1288483-F026-43F6-A26D-58AD2216DF83}"/>
              </a:ext>
            </a:extLst>
          </p:cNvPr>
          <p:cNvSpPr txBox="1"/>
          <p:nvPr/>
        </p:nvSpPr>
        <p:spPr>
          <a:xfrm>
            <a:off x="6980219" y="2373138"/>
            <a:ext cx="10955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Micro-aneurism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B710E9D-1BD5-479C-84D7-9CA4901D8C67}"/>
              </a:ext>
            </a:extLst>
          </p:cNvPr>
          <p:cNvSpPr txBox="1"/>
          <p:nvPr/>
        </p:nvSpPr>
        <p:spPr>
          <a:xfrm>
            <a:off x="10249292" y="1313935"/>
            <a:ext cx="10955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Sausaging</a:t>
            </a:r>
            <a:r>
              <a:rPr lang="en-US" sz="1000" dirty="0"/>
              <a:t> </a:t>
            </a:r>
          </a:p>
          <a:p>
            <a:r>
              <a:rPr lang="en-US" sz="1000" dirty="0"/>
              <a:t>Blood Vessels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9ED34BE-8196-449D-A6C4-D89C076B9902}"/>
              </a:ext>
            </a:extLst>
          </p:cNvPr>
          <p:cNvSpPr txBox="1"/>
          <p:nvPr/>
        </p:nvSpPr>
        <p:spPr>
          <a:xfrm>
            <a:off x="10441449" y="3889638"/>
            <a:ext cx="10955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New Blood</a:t>
            </a:r>
          </a:p>
          <a:p>
            <a:r>
              <a:rPr lang="en-US" sz="1000" dirty="0"/>
              <a:t>Vessels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7E023E2-82B9-45A8-8C7A-C06FE9D35A11}"/>
              </a:ext>
            </a:extLst>
          </p:cNvPr>
          <p:cNvSpPr txBox="1"/>
          <p:nvPr/>
        </p:nvSpPr>
        <p:spPr>
          <a:xfrm>
            <a:off x="9181227" y="3812692"/>
            <a:ext cx="10955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Bleeding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FBC64A4-C861-4BED-B3D7-CC7AEEDA5224}"/>
              </a:ext>
            </a:extLst>
          </p:cNvPr>
          <p:cNvSpPr txBox="1"/>
          <p:nvPr/>
        </p:nvSpPr>
        <p:spPr>
          <a:xfrm>
            <a:off x="8793396" y="5319611"/>
            <a:ext cx="10955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Detached </a:t>
            </a:r>
          </a:p>
          <a:p>
            <a:r>
              <a:rPr lang="en-US" sz="1000" dirty="0"/>
              <a:t>Retina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1BC57DA-F5FE-49F1-8B33-75207BEBD1C3}"/>
              </a:ext>
            </a:extLst>
          </p:cNvPr>
          <p:cNvSpPr txBox="1"/>
          <p:nvPr/>
        </p:nvSpPr>
        <p:spPr>
          <a:xfrm>
            <a:off x="10175092" y="5349536"/>
            <a:ext cx="10955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Scar Tissue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3FC9B6C-604C-49CD-84FA-F0561EB3996A}"/>
              </a:ext>
            </a:extLst>
          </p:cNvPr>
          <p:cNvSpPr/>
          <p:nvPr/>
        </p:nvSpPr>
        <p:spPr>
          <a:xfrm>
            <a:off x="346349" y="1865854"/>
            <a:ext cx="480964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>
                <a:solidFill>
                  <a:srgbClr val="222222"/>
                </a:solidFill>
              </a:rPr>
              <a:t>Diabetic retinopathy  is the most common cause of vision impairment and blindness. It is caused by damage to the blood vessels of the light-sensitive tissue at the back of the eye (retina). </a:t>
            </a:r>
          </a:p>
          <a:p>
            <a:pPr algn="just"/>
            <a:r>
              <a:rPr lang="en-US" dirty="0">
                <a:solidFill>
                  <a:srgbClr val="222222"/>
                </a:solidFill>
              </a:rPr>
              <a:t>From 2010 to 2050, the number of diabetic retinopathy is expected to nearly double, from 7.7m to 14.6m in the US.</a:t>
            </a:r>
            <a:endParaRPr lang="en-US" dirty="0"/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01DF989B-78C2-4131-8A34-791C0438F20F}"/>
              </a:ext>
            </a:extLst>
          </p:cNvPr>
          <p:cNvSpPr txBox="1">
            <a:spLocks/>
          </p:cNvSpPr>
          <p:nvPr/>
        </p:nvSpPr>
        <p:spPr>
          <a:xfrm>
            <a:off x="294041" y="2835261"/>
            <a:ext cx="5542867" cy="37799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000" dirty="0">
                <a:solidFill>
                  <a:schemeClr val="tx1"/>
                </a:solidFill>
              </a:rPr>
              <a:t>Problem Statement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8108798-D539-4251-B2DE-53BE11B7F249}"/>
              </a:ext>
            </a:extLst>
          </p:cNvPr>
          <p:cNvSpPr/>
          <p:nvPr/>
        </p:nvSpPr>
        <p:spPr>
          <a:xfrm>
            <a:off x="334895" y="5067295"/>
            <a:ext cx="480964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>
                <a:solidFill>
                  <a:srgbClr val="222222"/>
                </a:solidFill>
              </a:rPr>
              <a:t>The purpose of this project is to correctly classify the five stages of the disease, given the images of different patients.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0006992"/>
      </p:ext>
    </p:extLst>
  </p:cSld>
  <p:clrMapOvr>
    <a:masterClrMapping/>
  </p:clrMapOvr>
  <p:transition spd="slow" advTm="143">
    <p:comb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picture containing screen, crossword, public, food&#10;&#10;Description automatically generated">
            <a:extLst>
              <a:ext uri="{FF2B5EF4-FFF2-40B4-BE49-F238E27FC236}">
                <a16:creationId xmlns:a16="http://schemas.microsoft.com/office/drawing/2014/main" id="{ED9B6EB1-3871-4009-A0D4-13633B1FF1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2557" y="4617724"/>
            <a:ext cx="3852306" cy="1932531"/>
          </a:xfrm>
          <a:prstGeom prst="rect">
            <a:avLst/>
          </a:prstGeom>
          <a:ln w="38100">
            <a:solidFill>
              <a:schemeClr val="bg1">
                <a:lumMod val="65000"/>
              </a:schemeClr>
            </a:solidFill>
          </a:ln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5CF219C9-750F-448E-8B75-5491AC39D27F}"/>
              </a:ext>
            </a:extLst>
          </p:cNvPr>
          <p:cNvSpPr txBox="1">
            <a:spLocks/>
          </p:cNvSpPr>
          <p:nvPr/>
        </p:nvSpPr>
        <p:spPr>
          <a:xfrm>
            <a:off x="307051" y="-776844"/>
            <a:ext cx="5100273" cy="37799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500" dirty="0">
                <a:solidFill>
                  <a:schemeClr val="tx1"/>
                </a:solidFill>
              </a:rPr>
              <a:t>Stages of </a:t>
            </a:r>
          </a:p>
          <a:p>
            <a:r>
              <a:rPr lang="en-US" sz="4500" dirty="0">
                <a:solidFill>
                  <a:schemeClr val="tx1"/>
                </a:solidFill>
              </a:rPr>
              <a:t>Project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986A743-DA86-4C72-B1D5-1738FFCF32A1}"/>
              </a:ext>
            </a:extLst>
          </p:cNvPr>
          <p:cNvSpPr txBox="1">
            <a:spLocks/>
          </p:cNvSpPr>
          <p:nvPr/>
        </p:nvSpPr>
        <p:spPr>
          <a:xfrm>
            <a:off x="359645" y="584294"/>
            <a:ext cx="5100273" cy="37799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000" dirty="0">
                <a:solidFill>
                  <a:schemeClr val="tx1"/>
                </a:solidFill>
              </a:rPr>
              <a:t>1. Data Collection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CBDE987-91EB-4942-9FA1-76FC6153B4ED}"/>
              </a:ext>
            </a:extLst>
          </p:cNvPr>
          <p:cNvSpPr txBox="1">
            <a:spLocks/>
          </p:cNvSpPr>
          <p:nvPr/>
        </p:nvSpPr>
        <p:spPr>
          <a:xfrm>
            <a:off x="5215591" y="-1246256"/>
            <a:ext cx="5100273" cy="37799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000" dirty="0">
                <a:solidFill>
                  <a:schemeClr val="tx1"/>
                </a:solidFill>
              </a:rPr>
              <a:t>2. Exploratory Analysis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19CE38-6272-497B-894F-46CA73EAB9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13" b="2380"/>
          <a:stretch/>
        </p:blipFill>
        <p:spPr>
          <a:xfrm>
            <a:off x="508436" y="3697567"/>
            <a:ext cx="3421011" cy="1886505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>
                <a:lumMod val="65000"/>
              </a:schemeClr>
            </a:solidFill>
          </a:ln>
        </p:spPr>
      </p:pic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EC53C855-CCF3-414E-84F4-E94455B753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4730" y="1274010"/>
            <a:ext cx="5023467" cy="2383891"/>
          </a:xfrm>
          <a:prstGeom prst="rect">
            <a:avLst/>
          </a:prstGeom>
          <a:ln w="38100">
            <a:solidFill>
              <a:schemeClr val="bg1">
                <a:lumMod val="65000"/>
              </a:schemeClr>
            </a:solidFill>
          </a:ln>
        </p:spPr>
      </p:pic>
      <p:pic>
        <p:nvPicPr>
          <p:cNvPr id="7" name="Picture 6" descr="A picture containing device&#10;&#10;Description automatically generated">
            <a:extLst>
              <a:ext uri="{FF2B5EF4-FFF2-40B4-BE49-F238E27FC236}">
                <a16:creationId xmlns:a16="http://schemas.microsoft.com/office/drawing/2014/main" id="{DEB1261E-E472-4F5A-9A23-E458171A9B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4283" y="4018183"/>
            <a:ext cx="3426685" cy="2532072"/>
          </a:xfrm>
          <a:prstGeom prst="rect">
            <a:avLst/>
          </a:prstGeom>
          <a:ln w="38100">
            <a:solidFill>
              <a:schemeClr val="bg1">
                <a:lumMod val="65000"/>
              </a:schemeClr>
            </a:solidFill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012822D-C1B4-4420-881F-211082BDFE8E}"/>
              </a:ext>
            </a:extLst>
          </p:cNvPr>
          <p:cNvSpPr txBox="1"/>
          <p:nvPr/>
        </p:nvSpPr>
        <p:spPr>
          <a:xfrm>
            <a:off x="1494220" y="2819568"/>
            <a:ext cx="29756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</a:pPr>
            <a:r>
              <a:rPr lang="en-US" dirty="0"/>
              <a:t>Total of 3662 images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0E0D410-8C13-4E0E-9F11-50D91DBB49DD}"/>
              </a:ext>
            </a:extLst>
          </p:cNvPr>
          <p:cNvSpPr txBox="1"/>
          <p:nvPr/>
        </p:nvSpPr>
        <p:spPr>
          <a:xfrm>
            <a:off x="8616574" y="3898403"/>
            <a:ext cx="32157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</a:pPr>
            <a:r>
              <a:rPr lang="en-US" dirty="0"/>
              <a:t>Data is pretty balance when we look at DR and No DR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9C8B7B6-8B1A-46B8-B6BD-9642832DF0D7}"/>
              </a:ext>
            </a:extLst>
          </p:cNvPr>
          <p:cNvSpPr txBox="1"/>
          <p:nvPr/>
        </p:nvSpPr>
        <p:spPr>
          <a:xfrm>
            <a:off x="10419589" y="1489055"/>
            <a:ext cx="139083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</a:pPr>
            <a:r>
              <a:rPr lang="en-US" dirty="0"/>
              <a:t>1805 images are not classified in the dataset (No DR)</a:t>
            </a:r>
          </a:p>
        </p:txBody>
      </p:sp>
    </p:spTree>
    <p:extLst>
      <p:ext uri="{BB962C8B-B14F-4D97-AF65-F5344CB8AC3E}">
        <p14:creationId xmlns:p14="http://schemas.microsoft.com/office/powerpoint/2010/main" val="352268606"/>
      </p:ext>
    </p:extLst>
  </p:cSld>
  <p:clrMapOvr>
    <a:masterClrMapping/>
  </p:clrMapOvr>
  <p:transition spd="slow" advTm="143">
    <p:comb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0671C2B4-D06D-45B0-A9E7-D78D304466A0}"/>
              </a:ext>
            </a:extLst>
          </p:cNvPr>
          <p:cNvGrpSpPr/>
          <p:nvPr/>
        </p:nvGrpSpPr>
        <p:grpSpPr>
          <a:xfrm>
            <a:off x="5892988" y="2732499"/>
            <a:ext cx="6492385" cy="4579315"/>
            <a:chOff x="5712969" y="0"/>
            <a:chExt cx="6492385" cy="4579315"/>
          </a:xfrm>
          <a:solidFill>
            <a:schemeClr val="tx1">
              <a:lumMod val="85000"/>
              <a:lumOff val="15000"/>
            </a:schemeClr>
          </a:solidFill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F5C0FE61-9244-4419-BD93-6A7228D9BD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8439" t="50736"/>
            <a:stretch/>
          </p:blipFill>
          <p:spPr>
            <a:xfrm>
              <a:off x="5712969" y="0"/>
              <a:ext cx="1597705" cy="2464163"/>
            </a:xfrm>
            <a:prstGeom prst="rect">
              <a:avLst/>
            </a:prstGeom>
            <a:grpFill/>
            <a:ln>
              <a:noFill/>
            </a:ln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C2511B8B-E173-4474-B64B-1AA66D6D32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8450" r="32898"/>
            <a:stretch/>
          </p:blipFill>
          <p:spPr>
            <a:xfrm>
              <a:off x="7291802" y="0"/>
              <a:ext cx="4913552" cy="4579315"/>
            </a:xfrm>
            <a:prstGeom prst="rect">
              <a:avLst/>
            </a:prstGeom>
            <a:grpFill/>
            <a:ln>
              <a:noFill/>
            </a:ln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C05B8FF9-54CE-4F23-ADAE-F71DC0A19D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8439" b="51757"/>
            <a:stretch/>
          </p:blipFill>
          <p:spPr>
            <a:xfrm>
              <a:off x="5712969" y="2166178"/>
              <a:ext cx="1578833" cy="2413137"/>
            </a:xfrm>
            <a:prstGeom prst="rect">
              <a:avLst/>
            </a:prstGeom>
            <a:grpFill/>
            <a:ln>
              <a:noFill/>
            </a:ln>
          </p:spPr>
        </p:pic>
      </p:grpSp>
      <p:sp>
        <p:nvSpPr>
          <p:cNvPr id="21" name="Title 1">
            <a:extLst>
              <a:ext uri="{FF2B5EF4-FFF2-40B4-BE49-F238E27FC236}">
                <a16:creationId xmlns:a16="http://schemas.microsoft.com/office/drawing/2014/main" id="{5CF219C9-750F-448E-8B75-5491AC39D27F}"/>
              </a:ext>
            </a:extLst>
          </p:cNvPr>
          <p:cNvSpPr txBox="1">
            <a:spLocks/>
          </p:cNvSpPr>
          <p:nvPr/>
        </p:nvSpPr>
        <p:spPr>
          <a:xfrm>
            <a:off x="342237" y="-693058"/>
            <a:ext cx="5100273" cy="37799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500" dirty="0">
                <a:solidFill>
                  <a:schemeClr val="tx1"/>
                </a:solidFill>
              </a:rPr>
              <a:t>Stages of Project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3D06B12-4E47-417E-8CE9-CD3602C9453C}"/>
              </a:ext>
            </a:extLst>
          </p:cNvPr>
          <p:cNvSpPr txBox="1">
            <a:spLocks/>
          </p:cNvSpPr>
          <p:nvPr/>
        </p:nvSpPr>
        <p:spPr>
          <a:xfrm>
            <a:off x="337107" y="544738"/>
            <a:ext cx="5100273" cy="37799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000" dirty="0">
                <a:solidFill>
                  <a:schemeClr val="tx1"/>
                </a:solidFill>
              </a:rPr>
              <a:t>3. Feature Engineering</a:t>
            </a:r>
          </a:p>
        </p:txBody>
      </p:sp>
      <p:pic>
        <p:nvPicPr>
          <p:cNvPr id="9" name="Picture 8" descr="A picture containing photo, speaker, black, white&#10;&#10;Description automatically generated">
            <a:extLst>
              <a:ext uri="{FF2B5EF4-FFF2-40B4-BE49-F238E27FC236}">
                <a16:creationId xmlns:a16="http://schemas.microsoft.com/office/drawing/2014/main" id="{670ECCBD-E831-40B6-831C-2E3BE46767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416" y="3063268"/>
            <a:ext cx="2180407" cy="1655416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bg1">
                <a:lumMod val="65000"/>
              </a:schemeClr>
            </a:solidFill>
          </a:ln>
        </p:spPr>
      </p:pic>
      <p:pic>
        <p:nvPicPr>
          <p:cNvPr id="13" name="Picture 12" descr="A picture containing photo, animal, man, fruit&#10;&#10;Description automatically generated">
            <a:extLst>
              <a:ext uri="{FF2B5EF4-FFF2-40B4-BE49-F238E27FC236}">
                <a16:creationId xmlns:a16="http://schemas.microsoft.com/office/drawing/2014/main" id="{1472C887-1699-4DE0-9BF1-8728F308C0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527" y="3961789"/>
            <a:ext cx="2197342" cy="1625779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bg1">
                <a:lumMod val="65000"/>
              </a:schemeClr>
            </a:solidFill>
          </a:ln>
        </p:spPr>
      </p:pic>
      <p:pic>
        <p:nvPicPr>
          <p:cNvPr id="15" name="Picture 14" descr="A picture containing device, fruit&#10;&#10;Description automatically generated">
            <a:extLst>
              <a:ext uri="{FF2B5EF4-FFF2-40B4-BE49-F238E27FC236}">
                <a16:creationId xmlns:a16="http://schemas.microsoft.com/office/drawing/2014/main" id="{AA8F1C06-3E46-4CC8-9F77-0068BCD994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7462" y="4810666"/>
            <a:ext cx="2133835" cy="1613078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bg1">
                <a:lumMod val="65000"/>
              </a:schemeClr>
            </a:solidFill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AC1EA19-06A7-4277-9498-52EA054B861C}"/>
              </a:ext>
            </a:extLst>
          </p:cNvPr>
          <p:cNvSpPr txBox="1"/>
          <p:nvPr/>
        </p:nvSpPr>
        <p:spPr>
          <a:xfrm>
            <a:off x="399407" y="2924432"/>
            <a:ext cx="342028" cy="369332"/>
          </a:xfrm>
          <a:prstGeom prst="rect">
            <a:avLst/>
          </a:prstGeom>
          <a:solidFill>
            <a:srgbClr val="EE7012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latin typeface="+mj-lt"/>
              </a:rPr>
              <a:t>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085DE70-BDAB-4ABC-868A-3DE4211DEDC7}"/>
              </a:ext>
            </a:extLst>
          </p:cNvPr>
          <p:cNvSpPr txBox="1"/>
          <p:nvPr/>
        </p:nvSpPr>
        <p:spPr>
          <a:xfrm>
            <a:off x="1094079" y="3777123"/>
            <a:ext cx="342028" cy="369332"/>
          </a:xfrm>
          <a:prstGeom prst="rect">
            <a:avLst/>
          </a:prstGeom>
          <a:solidFill>
            <a:srgbClr val="EE7012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latin typeface="+mj-lt"/>
              </a:rPr>
              <a:t>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21BB25F-2CD3-4381-A9E5-B02FD1871469}"/>
              </a:ext>
            </a:extLst>
          </p:cNvPr>
          <p:cNvSpPr txBox="1"/>
          <p:nvPr/>
        </p:nvSpPr>
        <p:spPr>
          <a:xfrm>
            <a:off x="1879841" y="4652825"/>
            <a:ext cx="342028" cy="369332"/>
          </a:xfrm>
          <a:prstGeom prst="rect">
            <a:avLst/>
          </a:prstGeom>
          <a:solidFill>
            <a:srgbClr val="EE7012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latin typeface="+mj-lt"/>
              </a:rPr>
              <a:t>3</a:t>
            </a:r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AB21913B-0EBB-471D-91DA-595D1906856A}"/>
              </a:ext>
            </a:extLst>
          </p:cNvPr>
          <p:cNvSpPr txBox="1">
            <a:spLocks/>
          </p:cNvSpPr>
          <p:nvPr/>
        </p:nvSpPr>
        <p:spPr>
          <a:xfrm>
            <a:off x="4895595" y="-915559"/>
            <a:ext cx="5100273" cy="37799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000" dirty="0">
                <a:solidFill>
                  <a:schemeClr val="tx1"/>
                </a:solidFill>
              </a:rPr>
              <a:t>4. T-SNE &amp; PCA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A5CF4A7-A0E4-4E84-98DA-5AE3EA0578E8}"/>
              </a:ext>
            </a:extLst>
          </p:cNvPr>
          <p:cNvGrpSpPr/>
          <p:nvPr/>
        </p:nvGrpSpPr>
        <p:grpSpPr>
          <a:xfrm>
            <a:off x="7850676" y="8925"/>
            <a:ext cx="4399258" cy="3080877"/>
            <a:chOff x="5721816" y="1368631"/>
            <a:chExt cx="6081509" cy="4032536"/>
          </a:xfrm>
        </p:grpSpPr>
        <p:pic>
          <p:nvPicPr>
            <p:cNvPr id="14" name="Picture 13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3DB7F357-C3DA-4244-9E43-2A48216E724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103" t="2686" r="99262" b="-2686"/>
            <a:stretch/>
          </p:blipFill>
          <p:spPr>
            <a:xfrm>
              <a:off x="11693673" y="1368631"/>
              <a:ext cx="109652" cy="403253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</p:pic>
        <p:pic>
          <p:nvPicPr>
            <p:cNvPr id="26" name="Picture 25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A5D1375E-B7E6-4362-97D5-9E3543B77CE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21816" y="1368631"/>
              <a:ext cx="5956769" cy="403253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</p:pic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77FC786B-9778-4454-B6B6-23A183353B07}"/>
              </a:ext>
            </a:extLst>
          </p:cNvPr>
          <p:cNvSpPr txBox="1"/>
          <p:nvPr/>
        </p:nvSpPr>
        <p:spPr>
          <a:xfrm>
            <a:off x="5085825" y="1751471"/>
            <a:ext cx="27533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Blip>
                <a:blip r:embed="rId7">
                  <a:extLs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</a:buBlip>
            </a:pPr>
            <a:r>
              <a:rPr lang="en-US" dirty="0"/>
              <a:t>T-SNE to see the distribution of the data</a:t>
            </a:r>
          </a:p>
        </p:txBody>
      </p:sp>
      <p:pic>
        <p:nvPicPr>
          <p:cNvPr id="28" name="Picture 27" descr="A screenshot of a cell phone&#10;&#10;Description automatically generated">
            <a:extLst>
              <a:ext uri="{FF2B5EF4-FFF2-40B4-BE49-F238E27FC236}">
                <a16:creationId xmlns:a16="http://schemas.microsoft.com/office/drawing/2014/main" id="{2579F2D3-2EA4-4C21-85CE-684E1BB6591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1361" y="2692171"/>
            <a:ext cx="2864125" cy="194404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23FF028-91A4-4060-BD03-E422C0796A7C}"/>
              </a:ext>
            </a:extLst>
          </p:cNvPr>
          <p:cNvSpPr txBox="1"/>
          <p:nvPr/>
        </p:nvSpPr>
        <p:spPr>
          <a:xfrm>
            <a:off x="4156021" y="4792802"/>
            <a:ext cx="167136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Blip>
                <a:blip r:embed="rId7">
                  <a:extLs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</a:buBlip>
            </a:pPr>
            <a:r>
              <a:rPr lang="en-US" dirty="0"/>
              <a:t>Reduce components from 750 out 2563 in 3D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1BA41B3-8C0A-4E44-B3A6-B74CA6A7D343}"/>
              </a:ext>
            </a:extLst>
          </p:cNvPr>
          <p:cNvSpPr txBox="1"/>
          <p:nvPr/>
        </p:nvSpPr>
        <p:spPr>
          <a:xfrm>
            <a:off x="5662552" y="3202528"/>
            <a:ext cx="19705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Blip>
                <a:blip r:embed="rId7">
                  <a:extLs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</a:buBlip>
            </a:pPr>
            <a:r>
              <a:rPr lang="en-US" dirty="0"/>
              <a:t>Standardize the data</a:t>
            </a:r>
          </a:p>
          <a:p>
            <a:pPr marL="285750" indent="-285750" algn="just">
              <a:buBlip>
                <a:blip r:embed="rId7">
                  <a:extLs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</a:buBlip>
            </a:pPr>
            <a:r>
              <a:rPr lang="en-US" dirty="0"/>
              <a:t>Apply PCA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7D0F30B-41C6-49AF-8972-86C150954E23}"/>
              </a:ext>
            </a:extLst>
          </p:cNvPr>
          <p:cNvSpPr txBox="1"/>
          <p:nvPr/>
        </p:nvSpPr>
        <p:spPr>
          <a:xfrm>
            <a:off x="392742" y="2902271"/>
            <a:ext cx="342028" cy="369332"/>
          </a:xfrm>
          <a:prstGeom prst="rect">
            <a:avLst/>
          </a:prstGeom>
          <a:solidFill>
            <a:srgbClr val="EE7012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latin typeface="+mj-lt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92763232"/>
      </p:ext>
    </p:extLst>
  </p:cSld>
  <p:clrMapOvr>
    <a:masterClrMapping/>
  </p:clrMapOvr>
  <p:transition spd="slow" advTm="143">
    <p:comb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>
            <a:extLst>
              <a:ext uri="{FF2B5EF4-FFF2-40B4-BE49-F238E27FC236}">
                <a16:creationId xmlns:a16="http://schemas.microsoft.com/office/drawing/2014/main" id="{5CF219C9-750F-448E-8B75-5491AC39D27F}"/>
              </a:ext>
            </a:extLst>
          </p:cNvPr>
          <p:cNvSpPr txBox="1">
            <a:spLocks/>
          </p:cNvSpPr>
          <p:nvPr/>
        </p:nvSpPr>
        <p:spPr>
          <a:xfrm>
            <a:off x="342237" y="-736427"/>
            <a:ext cx="5100273" cy="37799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500" dirty="0">
                <a:solidFill>
                  <a:schemeClr val="tx1"/>
                </a:solidFill>
              </a:rPr>
              <a:t>Machine Learning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3D06B12-4E47-417E-8CE9-CD3602C9453C}"/>
              </a:ext>
            </a:extLst>
          </p:cNvPr>
          <p:cNvSpPr txBox="1">
            <a:spLocks/>
          </p:cNvSpPr>
          <p:nvPr/>
        </p:nvSpPr>
        <p:spPr>
          <a:xfrm>
            <a:off x="3600300" y="-102806"/>
            <a:ext cx="8651869" cy="37799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000" dirty="0">
                <a:solidFill>
                  <a:schemeClr val="tx1"/>
                </a:solidFill>
              </a:rPr>
              <a:t>1. Logistic regression Classification</a:t>
            </a:r>
          </a:p>
          <a:p>
            <a:r>
              <a:rPr lang="en-US" sz="3000" dirty="0">
                <a:solidFill>
                  <a:schemeClr val="tx1"/>
                </a:solidFill>
              </a:rPr>
              <a:t>2. Random FOREST Classification</a:t>
            </a:r>
          </a:p>
          <a:p>
            <a:r>
              <a:rPr lang="en-US" sz="3000" dirty="0">
                <a:solidFill>
                  <a:schemeClr val="tx1"/>
                </a:solidFill>
              </a:rPr>
              <a:t>3. ADA </a:t>
            </a:r>
            <a:r>
              <a:rPr lang="en-US" sz="3000" dirty="0" err="1">
                <a:solidFill>
                  <a:schemeClr val="tx1"/>
                </a:solidFill>
              </a:rPr>
              <a:t>BOOst</a:t>
            </a:r>
            <a:r>
              <a:rPr lang="en-US" sz="3000" dirty="0">
                <a:solidFill>
                  <a:schemeClr val="tx1"/>
                </a:solidFill>
              </a:rPr>
              <a:t> Classifier  – RANDOM SEARCH</a:t>
            </a:r>
          </a:p>
          <a:p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3F6DB7F-146E-44D4-9BC3-508126C52F91}"/>
              </a:ext>
            </a:extLst>
          </p:cNvPr>
          <p:cNvSpPr txBox="1"/>
          <p:nvPr/>
        </p:nvSpPr>
        <p:spPr>
          <a:xfrm>
            <a:off x="8003199" y="5349124"/>
            <a:ext cx="6705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 dirty="0"/>
              <a:t>The model has more difficulties </a:t>
            </a:r>
          </a:p>
          <a:p>
            <a:pPr algn="just"/>
            <a:r>
              <a:rPr lang="en-US" dirty="0"/>
              <a:t>in classifying Moderate and No DR </a:t>
            </a:r>
          </a:p>
          <a:p>
            <a:pPr algn="just"/>
            <a:r>
              <a:rPr lang="en-US" dirty="0"/>
              <a:t>classes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E1144F1-3088-4F22-A9AC-B61332926CC4}"/>
              </a:ext>
            </a:extLst>
          </p:cNvPr>
          <p:cNvSpPr txBox="1"/>
          <p:nvPr/>
        </p:nvSpPr>
        <p:spPr>
          <a:xfrm>
            <a:off x="287397" y="1891906"/>
            <a:ext cx="531809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n-US" dirty="0"/>
          </a:p>
          <a:p>
            <a:pPr marL="285750" indent="-285750" algn="just"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 dirty="0"/>
              <a:t>ASSUMPTIONS:</a:t>
            </a:r>
          </a:p>
          <a:p>
            <a:pPr algn="just"/>
            <a:r>
              <a:rPr lang="en-US" dirty="0"/>
              <a:t>	Data split: 70/30</a:t>
            </a:r>
          </a:p>
          <a:p>
            <a:pPr algn="just"/>
            <a:r>
              <a:rPr lang="en-US" dirty="0"/>
              <a:t>	Flatten data</a:t>
            </a:r>
          </a:p>
          <a:p>
            <a:pPr algn="just"/>
            <a:r>
              <a:rPr lang="en-US" dirty="0"/>
              <a:t>	Standardize - Reduce components to750</a:t>
            </a:r>
          </a:p>
          <a:p>
            <a:pPr algn="just"/>
            <a:r>
              <a:rPr lang="en-US" dirty="0"/>
              <a:t>	Smote the data</a:t>
            </a:r>
          </a:p>
          <a:p>
            <a:pPr algn="just"/>
            <a:endParaRPr lang="en-US" dirty="0"/>
          </a:p>
          <a:p>
            <a:pPr algn="just"/>
            <a:r>
              <a:rPr lang="en-US" dirty="0"/>
              <a:t>	Fit three machine learning models</a:t>
            </a:r>
          </a:p>
          <a:p>
            <a:pPr algn="just"/>
            <a:r>
              <a:rPr lang="en-US" dirty="0"/>
              <a:t>	Tune models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E81057-E58E-4CAA-9F9D-BE0A4EF018D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89" r="51277" b="-2975"/>
          <a:stretch/>
        </p:blipFill>
        <p:spPr>
          <a:xfrm>
            <a:off x="2903390" y="3374633"/>
            <a:ext cx="2399352" cy="369332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13CE2AC-CE91-41F1-9F32-0F82AE5DDD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417" y="4499937"/>
            <a:ext cx="2719348" cy="1975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B256D5C-0811-495F-B349-15C4290944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6390" y="4502918"/>
            <a:ext cx="2680866" cy="1975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D22B4A9-E697-4228-A0DE-254110C2066B}"/>
              </a:ext>
            </a:extLst>
          </p:cNvPr>
          <p:cNvSpPr txBox="1"/>
          <p:nvPr/>
        </p:nvSpPr>
        <p:spPr>
          <a:xfrm>
            <a:off x="2154842" y="6236521"/>
            <a:ext cx="1120877" cy="369332"/>
          </a:xfrm>
          <a:prstGeom prst="rect">
            <a:avLst/>
          </a:prstGeom>
          <a:solidFill>
            <a:srgbClr val="EE701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TRAIN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B3F75BC-EB8E-4442-83D0-74F7C03A1518}"/>
              </a:ext>
            </a:extLst>
          </p:cNvPr>
          <p:cNvSpPr txBox="1"/>
          <p:nvPr/>
        </p:nvSpPr>
        <p:spPr>
          <a:xfrm>
            <a:off x="5322333" y="5302958"/>
            <a:ext cx="1120877" cy="369332"/>
          </a:xfrm>
          <a:prstGeom prst="rect">
            <a:avLst/>
          </a:prstGeom>
          <a:solidFill>
            <a:srgbClr val="EE701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TEST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C01DD66-2E9D-431B-8732-95D4BD80B97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35080" y="2529532"/>
            <a:ext cx="5387503" cy="232642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E368AAE-C377-4DC0-977E-F116FC20138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8536" t="-28924" b="26640"/>
          <a:stretch/>
        </p:blipFill>
        <p:spPr>
          <a:xfrm>
            <a:off x="3447316" y="3506119"/>
            <a:ext cx="2534373" cy="369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004482"/>
      </p:ext>
    </p:extLst>
  </p:cSld>
  <p:clrMapOvr>
    <a:masterClrMapping/>
  </p:clrMapOvr>
  <p:transition spd="slow" advTm="143">
    <p:comb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: Diagonal Corners Snipped 34">
            <a:extLst>
              <a:ext uri="{FF2B5EF4-FFF2-40B4-BE49-F238E27FC236}">
                <a16:creationId xmlns:a16="http://schemas.microsoft.com/office/drawing/2014/main" id="{B0F17BAB-E494-4C31-84B2-56F132376563}"/>
              </a:ext>
            </a:extLst>
          </p:cNvPr>
          <p:cNvSpPr/>
          <p:nvPr/>
        </p:nvSpPr>
        <p:spPr>
          <a:xfrm>
            <a:off x="8739118" y="-544296"/>
            <a:ext cx="6448760" cy="2140489"/>
          </a:xfrm>
          <a:prstGeom prst="snip2DiagRect">
            <a:avLst>
              <a:gd name="adj1" fmla="val 50000"/>
              <a:gd name="adj2" fmla="val 16667"/>
            </a:avLst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30404" b="-46192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5CF219C9-750F-448E-8B75-5491AC39D27F}"/>
              </a:ext>
            </a:extLst>
          </p:cNvPr>
          <p:cNvSpPr txBox="1">
            <a:spLocks/>
          </p:cNvSpPr>
          <p:nvPr/>
        </p:nvSpPr>
        <p:spPr>
          <a:xfrm>
            <a:off x="464075" y="-235942"/>
            <a:ext cx="5100273" cy="37799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500" dirty="0">
                <a:solidFill>
                  <a:schemeClr val="tx1"/>
                </a:solidFill>
              </a:rPr>
              <a:t>Convolutional Neural Networks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FB3A296-3E78-449E-BC95-673319F6F6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614" y="2733692"/>
            <a:ext cx="3102352" cy="243192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5C6241B-97BD-4D72-B087-1BC14FE7CF48}"/>
              </a:ext>
            </a:extLst>
          </p:cNvPr>
          <p:cNvSpPr txBox="1"/>
          <p:nvPr/>
        </p:nvSpPr>
        <p:spPr>
          <a:xfrm>
            <a:off x="1918963" y="4680602"/>
            <a:ext cx="1394661" cy="646331"/>
          </a:xfrm>
          <a:prstGeom prst="rect">
            <a:avLst/>
          </a:prstGeom>
          <a:solidFill>
            <a:srgbClr val="EE701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Input 225x225x3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1086B44-472B-42A1-B033-626D38B33C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3132815"/>
              </p:ext>
            </p:extLst>
          </p:nvPr>
        </p:nvGraphicFramePr>
        <p:xfrm>
          <a:off x="11053394" y="1766476"/>
          <a:ext cx="411848" cy="479545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1848">
                  <a:extLst>
                    <a:ext uri="{9D8B030D-6E8A-4147-A177-3AD203B41FA5}">
                      <a16:colId xmlns:a16="http://schemas.microsoft.com/office/drawing/2014/main" val="436852115"/>
                    </a:ext>
                  </a:extLst>
                </a:gridCol>
              </a:tblGrid>
              <a:tr h="959091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/>
                        <a:t>0 – No DR</a:t>
                      </a:r>
                    </a:p>
                  </a:txBody>
                  <a:tcPr vert="vert270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1723676"/>
                  </a:ext>
                </a:extLst>
              </a:tr>
              <a:tr h="959091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/>
                        <a:t>1 – Mild</a:t>
                      </a:r>
                    </a:p>
                  </a:txBody>
                  <a:tcPr vert="vert270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5050801"/>
                  </a:ext>
                </a:extLst>
              </a:tr>
              <a:tr h="959091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/>
                        <a:t>2 – Moderate</a:t>
                      </a:r>
                    </a:p>
                  </a:txBody>
                  <a:tcPr vert="vert270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6992169"/>
                  </a:ext>
                </a:extLst>
              </a:tr>
              <a:tr h="959091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/>
                        <a:t>3 – Severe</a:t>
                      </a:r>
                    </a:p>
                  </a:txBody>
                  <a:tcPr vert="vert270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6838413"/>
                  </a:ext>
                </a:extLst>
              </a:tr>
              <a:tr h="959091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/>
                        <a:t>4 – Proliferate</a:t>
                      </a:r>
                    </a:p>
                  </a:txBody>
                  <a:tcPr vert="vert270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536774"/>
                  </a:ext>
                </a:extLst>
              </a:tr>
            </a:tbl>
          </a:graphicData>
        </a:graphic>
      </p:graphicFrame>
      <p:sp>
        <p:nvSpPr>
          <p:cNvPr id="12" name="Arrow: Curved Down 11">
            <a:extLst>
              <a:ext uri="{FF2B5EF4-FFF2-40B4-BE49-F238E27FC236}">
                <a16:creationId xmlns:a16="http://schemas.microsoft.com/office/drawing/2014/main" id="{8324B6F7-CC36-4166-AD5C-4B234583CD6C}"/>
              </a:ext>
            </a:extLst>
          </p:cNvPr>
          <p:cNvSpPr/>
          <p:nvPr/>
        </p:nvSpPr>
        <p:spPr>
          <a:xfrm>
            <a:off x="4863101" y="2384570"/>
            <a:ext cx="1239920" cy="607639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A5A7BBF-682D-4AD6-BF61-A0C04F99BE76}"/>
              </a:ext>
            </a:extLst>
          </p:cNvPr>
          <p:cNvGrpSpPr/>
          <p:nvPr/>
        </p:nvGrpSpPr>
        <p:grpSpPr>
          <a:xfrm>
            <a:off x="3714183" y="3134358"/>
            <a:ext cx="1777998" cy="1560897"/>
            <a:chOff x="3860800" y="2849676"/>
            <a:chExt cx="1777998" cy="1560897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F1EFFD6-C9B7-4B72-89EB-E7C97C1904A2}"/>
                </a:ext>
              </a:extLst>
            </p:cNvPr>
            <p:cNvSpPr/>
            <p:nvPr/>
          </p:nvSpPr>
          <p:spPr>
            <a:xfrm>
              <a:off x="3860800" y="2849676"/>
              <a:ext cx="1388533" cy="12730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91CA01F-6874-468C-B924-6C49B30A394E}"/>
                </a:ext>
              </a:extLst>
            </p:cNvPr>
            <p:cNvSpPr/>
            <p:nvPr/>
          </p:nvSpPr>
          <p:spPr>
            <a:xfrm>
              <a:off x="4046607" y="2966134"/>
              <a:ext cx="1388533" cy="12730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009825C0-E8EA-4A9A-B64C-4D4243B94E38}"/>
                </a:ext>
              </a:extLst>
            </p:cNvPr>
            <p:cNvSpPr/>
            <p:nvPr/>
          </p:nvSpPr>
          <p:spPr>
            <a:xfrm>
              <a:off x="4250265" y="3137543"/>
              <a:ext cx="1388533" cy="12730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1210F4F-4051-4B10-8CE0-4032BBE50B66}"/>
              </a:ext>
            </a:extLst>
          </p:cNvPr>
          <p:cNvGrpSpPr/>
          <p:nvPr/>
        </p:nvGrpSpPr>
        <p:grpSpPr>
          <a:xfrm>
            <a:off x="5850966" y="3684161"/>
            <a:ext cx="1378827" cy="1349785"/>
            <a:chOff x="5308029" y="4084799"/>
            <a:chExt cx="1378827" cy="1349785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A1035079-8105-4773-957E-AA4C0FAC14E7}"/>
                </a:ext>
              </a:extLst>
            </p:cNvPr>
            <p:cNvGrpSpPr/>
            <p:nvPr/>
          </p:nvGrpSpPr>
          <p:grpSpPr>
            <a:xfrm>
              <a:off x="5308029" y="4084799"/>
              <a:ext cx="1245083" cy="1236131"/>
              <a:chOff x="6569463" y="3031068"/>
              <a:chExt cx="1245083" cy="1236131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94960FB9-A527-4C96-A667-39E3CE516B72}"/>
                  </a:ext>
                </a:extLst>
              </p:cNvPr>
              <p:cNvSpPr/>
              <p:nvPr/>
            </p:nvSpPr>
            <p:spPr>
              <a:xfrm>
                <a:off x="6569463" y="3031068"/>
                <a:ext cx="1092683" cy="1083731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rgbClr val="86877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35504935-BC30-4614-A38B-449A6046066C}"/>
                  </a:ext>
                </a:extLst>
              </p:cNvPr>
              <p:cNvSpPr/>
              <p:nvPr/>
            </p:nvSpPr>
            <p:spPr>
              <a:xfrm>
                <a:off x="6721863" y="3183468"/>
                <a:ext cx="1092683" cy="1083731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rgbClr val="86877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33408AC1-D4C3-4903-BFF5-DF2444AA64AE}"/>
                </a:ext>
              </a:extLst>
            </p:cNvPr>
            <p:cNvSpPr/>
            <p:nvPr/>
          </p:nvSpPr>
          <p:spPr>
            <a:xfrm>
              <a:off x="5638490" y="4391769"/>
              <a:ext cx="1048366" cy="104281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rgbClr val="8687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D228FD7-BF30-46C9-87D1-085D0E728D2F}"/>
              </a:ext>
            </a:extLst>
          </p:cNvPr>
          <p:cNvGrpSpPr/>
          <p:nvPr/>
        </p:nvGrpSpPr>
        <p:grpSpPr>
          <a:xfrm>
            <a:off x="7760720" y="3980974"/>
            <a:ext cx="1067022" cy="973834"/>
            <a:chOff x="5469465" y="5562431"/>
            <a:chExt cx="1067022" cy="973834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5C4C304-96DA-416C-AB1D-ADBC64F4530E}"/>
                </a:ext>
              </a:extLst>
            </p:cNvPr>
            <p:cNvSpPr/>
            <p:nvPr/>
          </p:nvSpPr>
          <p:spPr>
            <a:xfrm>
              <a:off x="5469465" y="5562431"/>
              <a:ext cx="779155" cy="685967"/>
            </a:xfrm>
            <a:prstGeom prst="rect">
              <a:avLst/>
            </a:prstGeom>
            <a:solidFill>
              <a:srgbClr val="EE701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7357542-AD9F-4844-A3F7-B95C0E267D61}"/>
                </a:ext>
              </a:extLst>
            </p:cNvPr>
            <p:cNvSpPr/>
            <p:nvPr/>
          </p:nvSpPr>
          <p:spPr>
            <a:xfrm>
              <a:off x="5614819" y="5683594"/>
              <a:ext cx="718469" cy="632539"/>
            </a:xfrm>
            <a:prstGeom prst="rect">
              <a:avLst/>
            </a:prstGeom>
            <a:solidFill>
              <a:srgbClr val="EE701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C3F4FC2C-93B5-4F82-925F-1D84E9E13B68}"/>
                </a:ext>
              </a:extLst>
            </p:cNvPr>
            <p:cNvSpPr/>
            <p:nvPr/>
          </p:nvSpPr>
          <p:spPr>
            <a:xfrm>
              <a:off x="5757332" y="5850298"/>
              <a:ext cx="779155" cy="685967"/>
            </a:xfrm>
            <a:prstGeom prst="rect">
              <a:avLst/>
            </a:prstGeom>
            <a:solidFill>
              <a:srgbClr val="EE701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F873DD27-88B5-4743-8A49-784B55C39E21}"/>
              </a:ext>
            </a:extLst>
          </p:cNvPr>
          <p:cNvSpPr txBox="1"/>
          <p:nvPr/>
        </p:nvSpPr>
        <p:spPr>
          <a:xfrm>
            <a:off x="595665" y="6198179"/>
            <a:ext cx="3779995" cy="45704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b="1" dirty="0"/>
              <a:t>Total number of layers: 15</a:t>
            </a:r>
            <a:endParaRPr lang="en-US" sz="500" b="1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3A3C520-6946-44C5-B315-8DBAE31B1B3B}"/>
              </a:ext>
            </a:extLst>
          </p:cNvPr>
          <p:cNvSpPr txBox="1"/>
          <p:nvPr/>
        </p:nvSpPr>
        <p:spPr>
          <a:xfrm>
            <a:off x="1292760" y="5727233"/>
            <a:ext cx="11599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CONVOLUTION | DENSE | MAXPOOLING | PADDING | DROPOUT LAYERS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6504313C-AEA8-457A-93F2-9E4565F4E62A}"/>
              </a:ext>
            </a:extLst>
          </p:cNvPr>
          <p:cNvGrpSpPr/>
          <p:nvPr/>
        </p:nvGrpSpPr>
        <p:grpSpPr>
          <a:xfrm>
            <a:off x="2794122" y="3541151"/>
            <a:ext cx="1605826" cy="290309"/>
            <a:chOff x="3106351" y="3429641"/>
            <a:chExt cx="1605826" cy="290309"/>
          </a:xfrm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1C011C0D-0D90-4799-803C-27CBB8EA3D37}"/>
                </a:ext>
              </a:extLst>
            </p:cNvPr>
            <p:cNvGrpSpPr/>
            <p:nvPr/>
          </p:nvGrpSpPr>
          <p:grpSpPr>
            <a:xfrm>
              <a:off x="3106351" y="3438350"/>
              <a:ext cx="1432746" cy="281600"/>
              <a:chOff x="3106351" y="3438350"/>
              <a:chExt cx="1432746" cy="281600"/>
            </a:xfrm>
          </p:grpSpPr>
          <p:grpSp>
            <p:nvGrpSpPr>
              <p:cNvPr id="56" name="Group 55">
                <a:extLst>
                  <a:ext uri="{FF2B5EF4-FFF2-40B4-BE49-F238E27FC236}">
                    <a16:creationId xmlns:a16="http://schemas.microsoft.com/office/drawing/2014/main" id="{451AB02E-1650-4846-A32C-3D685097B140}"/>
                  </a:ext>
                </a:extLst>
              </p:cNvPr>
              <p:cNvGrpSpPr/>
              <p:nvPr/>
            </p:nvGrpSpPr>
            <p:grpSpPr>
              <a:xfrm>
                <a:off x="3257447" y="3524527"/>
                <a:ext cx="1281650" cy="178489"/>
                <a:chOff x="2765977" y="3526956"/>
                <a:chExt cx="1281650" cy="178489"/>
              </a:xfrm>
            </p:grpSpPr>
            <p:cxnSp>
              <p:nvCxnSpPr>
                <p:cNvPr id="42" name="Straight Connector 41">
                  <a:extLst>
                    <a:ext uri="{FF2B5EF4-FFF2-40B4-BE49-F238E27FC236}">
                      <a16:creationId xmlns:a16="http://schemas.microsoft.com/office/drawing/2014/main" id="{EFDB79A2-6E8F-4695-B6E5-4E1FE7F3994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925904" y="3526956"/>
                  <a:ext cx="1104919" cy="16921"/>
                </a:xfrm>
                <a:prstGeom prst="line">
                  <a:avLst/>
                </a:prstGeom>
                <a:ln>
                  <a:solidFill>
                    <a:srgbClr val="EE7012">
                      <a:alpha val="64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Straight Connector 43">
                  <a:extLst>
                    <a:ext uri="{FF2B5EF4-FFF2-40B4-BE49-F238E27FC236}">
                      <a16:creationId xmlns:a16="http://schemas.microsoft.com/office/drawing/2014/main" id="{AC481581-FD88-48C5-B961-8D595030B15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765977" y="3548617"/>
                  <a:ext cx="1281650" cy="156828"/>
                </a:xfrm>
                <a:prstGeom prst="line">
                  <a:avLst/>
                </a:prstGeom>
                <a:ln>
                  <a:solidFill>
                    <a:srgbClr val="EE7012">
                      <a:alpha val="68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9FD3704E-E97C-4809-B1F0-630450F385DF}"/>
                  </a:ext>
                </a:extLst>
              </p:cNvPr>
              <p:cNvSpPr txBox="1"/>
              <p:nvPr/>
            </p:nvSpPr>
            <p:spPr>
              <a:xfrm>
                <a:off x="3106351" y="3438350"/>
                <a:ext cx="302192" cy="281600"/>
              </a:xfrm>
              <a:prstGeom prst="rect">
                <a:avLst/>
              </a:prstGeom>
              <a:solidFill>
                <a:srgbClr val="EE7012">
                  <a:alpha val="82000"/>
                </a:srgbClr>
              </a:solidFill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</p:grp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CDBC3906-1013-48F8-8653-1D2D1DAE97F4}"/>
                </a:ext>
              </a:extLst>
            </p:cNvPr>
            <p:cNvSpPr txBox="1"/>
            <p:nvPr/>
          </p:nvSpPr>
          <p:spPr>
            <a:xfrm>
              <a:off x="4512427" y="3429641"/>
              <a:ext cx="199750" cy="196184"/>
            </a:xfrm>
            <a:prstGeom prst="rect">
              <a:avLst/>
            </a:prstGeom>
            <a:solidFill>
              <a:srgbClr val="EE7012">
                <a:alpha val="82000"/>
              </a:srgbClr>
            </a:solidFill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039DC41F-870B-435B-BF8C-A16DD3A26DC7}"/>
              </a:ext>
            </a:extLst>
          </p:cNvPr>
          <p:cNvGrpSpPr/>
          <p:nvPr/>
        </p:nvGrpSpPr>
        <p:grpSpPr>
          <a:xfrm>
            <a:off x="5104470" y="4340929"/>
            <a:ext cx="1405948" cy="246528"/>
            <a:chOff x="3106351" y="3429641"/>
            <a:chExt cx="1605826" cy="290309"/>
          </a:xfrm>
        </p:grpSpPr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54337DD5-7455-443C-B720-0D820DAEF047}"/>
                </a:ext>
              </a:extLst>
            </p:cNvPr>
            <p:cNvGrpSpPr/>
            <p:nvPr/>
          </p:nvGrpSpPr>
          <p:grpSpPr>
            <a:xfrm>
              <a:off x="3106351" y="3438350"/>
              <a:ext cx="1432746" cy="281600"/>
              <a:chOff x="3106351" y="3438350"/>
              <a:chExt cx="1432746" cy="281600"/>
            </a:xfrm>
          </p:grpSpPr>
          <p:grpSp>
            <p:nvGrpSpPr>
              <p:cNvPr id="66" name="Group 65">
                <a:extLst>
                  <a:ext uri="{FF2B5EF4-FFF2-40B4-BE49-F238E27FC236}">
                    <a16:creationId xmlns:a16="http://schemas.microsoft.com/office/drawing/2014/main" id="{90524879-CF63-4FDC-9E6D-D65746207664}"/>
                  </a:ext>
                </a:extLst>
              </p:cNvPr>
              <p:cNvGrpSpPr/>
              <p:nvPr/>
            </p:nvGrpSpPr>
            <p:grpSpPr>
              <a:xfrm>
                <a:off x="3257447" y="3524527"/>
                <a:ext cx="1281650" cy="178489"/>
                <a:chOff x="2765977" y="3526956"/>
                <a:chExt cx="1281650" cy="178489"/>
              </a:xfrm>
            </p:grpSpPr>
            <p:cxnSp>
              <p:nvCxnSpPr>
                <p:cNvPr id="68" name="Straight Connector 67">
                  <a:extLst>
                    <a:ext uri="{FF2B5EF4-FFF2-40B4-BE49-F238E27FC236}">
                      <a16:creationId xmlns:a16="http://schemas.microsoft.com/office/drawing/2014/main" id="{5075303D-F9BB-4AF1-B42C-AA91069BE64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925904" y="3526956"/>
                  <a:ext cx="1104919" cy="16921"/>
                </a:xfrm>
                <a:prstGeom prst="line">
                  <a:avLst/>
                </a:prstGeom>
                <a:ln>
                  <a:solidFill>
                    <a:srgbClr val="EE7012">
                      <a:alpha val="64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Straight Connector 68">
                  <a:extLst>
                    <a:ext uri="{FF2B5EF4-FFF2-40B4-BE49-F238E27FC236}">
                      <a16:creationId xmlns:a16="http://schemas.microsoft.com/office/drawing/2014/main" id="{1B8FC01D-E655-4D86-BFBB-12BB8C67074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765977" y="3548617"/>
                  <a:ext cx="1281650" cy="156828"/>
                </a:xfrm>
                <a:prstGeom prst="line">
                  <a:avLst/>
                </a:prstGeom>
                <a:ln>
                  <a:solidFill>
                    <a:srgbClr val="EE7012">
                      <a:alpha val="68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E8AA0FF9-C907-43A8-8ABC-3066326040B1}"/>
                  </a:ext>
                </a:extLst>
              </p:cNvPr>
              <p:cNvSpPr txBox="1"/>
              <p:nvPr/>
            </p:nvSpPr>
            <p:spPr>
              <a:xfrm>
                <a:off x="3106351" y="3438350"/>
                <a:ext cx="302192" cy="281600"/>
              </a:xfrm>
              <a:prstGeom prst="rect">
                <a:avLst/>
              </a:prstGeom>
              <a:solidFill>
                <a:srgbClr val="EE7012">
                  <a:alpha val="82000"/>
                </a:srgbClr>
              </a:solidFill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</p:grp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E10E4AB0-8883-41F3-819B-BA40183D2DF1}"/>
                </a:ext>
              </a:extLst>
            </p:cNvPr>
            <p:cNvSpPr txBox="1"/>
            <p:nvPr/>
          </p:nvSpPr>
          <p:spPr>
            <a:xfrm>
              <a:off x="4512427" y="3429641"/>
              <a:ext cx="199750" cy="196184"/>
            </a:xfrm>
            <a:prstGeom prst="rect">
              <a:avLst/>
            </a:prstGeom>
            <a:solidFill>
              <a:srgbClr val="EE7012">
                <a:alpha val="82000"/>
              </a:srgbClr>
            </a:solidFill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64FF0951-D563-4767-8BF7-5DC5E8E8626B}"/>
              </a:ext>
            </a:extLst>
          </p:cNvPr>
          <p:cNvGrpSpPr/>
          <p:nvPr/>
        </p:nvGrpSpPr>
        <p:grpSpPr>
          <a:xfrm>
            <a:off x="6950382" y="4730481"/>
            <a:ext cx="1354873" cy="219695"/>
            <a:chOff x="3106351" y="3429641"/>
            <a:chExt cx="1605826" cy="290309"/>
          </a:xfrm>
          <a:solidFill>
            <a:srgbClr val="868779"/>
          </a:solidFill>
        </p:grpSpPr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331C6152-2255-487C-8410-3E84A58DC506}"/>
                </a:ext>
              </a:extLst>
            </p:cNvPr>
            <p:cNvGrpSpPr/>
            <p:nvPr/>
          </p:nvGrpSpPr>
          <p:grpSpPr>
            <a:xfrm>
              <a:off x="3106351" y="3438350"/>
              <a:ext cx="1432746" cy="281600"/>
              <a:chOff x="3106351" y="3438350"/>
              <a:chExt cx="1432746" cy="281600"/>
            </a:xfrm>
            <a:grpFill/>
          </p:grpSpPr>
          <p:grpSp>
            <p:nvGrpSpPr>
              <p:cNvPr id="73" name="Group 72">
                <a:extLst>
                  <a:ext uri="{FF2B5EF4-FFF2-40B4-BE49-F238E27FC236}">
                    <a16:creationId xmlns:a16="http://schemas.microsoft.com/office/drawing/2014/main" id="{FF7D0840-0332-4C1E-934B-EBB85021401C}"/>
                  </a:ext>
                </a:extLst>
              </p:cNvPr>
              <p:cNvGrpSpPr/>
              <p:nvPr/>
            </p:nvGrpSpPr>
            <p:grpSpPr>
              <a:xfrm>
                <a:off x="3257447" y="3524525"/>
                <a:ext cx="1281650" cy="178491"/>
                <a:chOff x="2765977" y="3526954"/>
                <a:chExt cx="1281650" cy="178491"/>
              </a:xfrm>
              <a:grpFill/>
            </p:grpSpPr>
            <p:cxnSp>
              <p:nvCxnSpPr>
                <p:cNvPr id="75" name="Straight Connector 74">
                  <a:extLst>
                    <a:ext uri="{FF2B5EF4-FFF2-40B4-BE49-F238E27FC236}">
                      <a16:creationId xmlns:a16="http://schemas.microsoft.com/office/drawing/2014/main" id="{CA8AC9E3-69A9-4008-BBBD-C6551DEF152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925904" y="3526954"/>
                  <a:ext cx="1104919" cy="16921"/>
                </a:xfrm>
                <a:prstGeom prst="line">
                  <a:avLst/>
                </a:prstGeom>
                <a:grpFill/>
                <a:ln>
                  <a:solidFill>
                    <a:srgbClr val="868779">
                      <a:alpha val="64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Straight Connector 75">
                  <a:extLst>
                    <a:ext uri="{FF2B5EF4-FFF2-40B4-BE49-F238E27FC236}">
                      <a16:creationId xmlns:a16="http://schemas.microsoft.com/office/drawing/2014/main" id="{989AE44E-88E2-4DC8-AAC0-F9511C7C528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765977" y="3548617"/>
                  <a:ext cx="1281650" cy="156828"/>
                </a:xfrm>
                <a:prstGeom prst="line">
                  <a:avLst/>
                </a:prstGeom>
                <a:grpFill/>
                <a:ln>
                  <a:solidFill>
                    <a:srgbClr val="868779">
                      <a:alpha val="68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BB101D77-FCE5-4AB8-8FC8-BFCAB1F6D4EA}"/>
                  </a:ext>
                </a:extLst>
              </p:cNvPr>
              <p:cNvSpPr txBox="1"/>
              <p:nvPr/>
            </p:nvSpPr>
            <p:spPr>
              <a:xfrm>
                <a:off x="3106351" y="3438350"/>
                <a:ext cx="302192" cy="281600"/>
              </a:xfrm>
              <a:prstGeom prst="rect">
                <a:avLst/>
              </a:prstGeom>
              <a:solidFill>
                <a:srgbClr val="EE7012"/>
              </a:solidFill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</p:grp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B672E978-D4EA-4DF6-AD11-1FF5E0CA5132}"/>
                </a:ext>
              </a:extLst>
            </p:cNvPr>
            <p:cNvSpPr txBox="1"/>
            <p:nvPr/>
          </p:nvSpPr>
          <p:spPr>
            <a:xfrm>
              <a:off x="4512427" y="3429641"/>
              <a:ext cx="199750" cy="19618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</p:grpSp>
      <p:graphicFrame>
        <p:nvGraphicFramePr>
          <p:cNvPr id="77" name="Table 76">
            <a:extLst>
              <a:ext uri="{FF2B5EF4-FFF2-40B4-BE49-F238E27FC236}">
                <a16:creationId xmlns:a16="http://schemas.microsoft.com/office/drawing/2014/main" id="{DDD87CD0-2936-4B3C-B2E8-D069CA039E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5281127"/>
              </p:ext>
            </p:extLst>
          </p:nvPr>
        </p:nvGraphicFramePr>
        <p:xfrm>
          <a:off x="9011132" y="2659664"/>
          <a:ext cx="288986" cy="251682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8986">
                  <a:extLst>
                    <a:ext uri="{9D8B030D-6E8A-4147-A177-3AD203B41FA5}">
                      <a16:colId xmlns:a16="http://schemas.microsoft.com/office/drawing/2014/main" val="2828589866"/>
                    </a:ext>
                  </a:extLst>
                </a:gridCol>
              </a:tblGrid>
              <a:tr h="50336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270794"/>
                  </a:ext>
                </a:extLst>
              </a:tr>
              <a:tr h="50336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0588280"/>
                  </a:ext>
                </a:extLst>
              </a:tr>
              <a:tr h="50336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3887680"/>
                  </a:ext>
                </a:extLst>
              </a:tr>
              <a:tr h="50336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7603368"/>
                  </a:ext>
                </a:extLst>
              </a:tr>
              <a:tr h="50336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240628"/>
                  </a:ext>
                </a:extLst>
              </a:tr>
            </a:tbl>
          </a:graphicData>
        </a:graphic>
      </p:graphicFrame>
      <p:sp>
        <p:nvSpPr>
          <p:cNvPr id="78" name="TextBox 77">
            <a:extLst>
              <a:ext uri="{FF2B5EF4-FFF2-40B4-BE49-F238E27FC236}">
                <a16:creationId xmlns:a16="http://schemas.microsoft.com/office/drawing/2014/main" id="{67D03E19-07BB-4934-922C-BEA34C3C39D2}"/>
              </a:ext>
            </a:extLst>
          </p:cNvPr>
          <p:cNvSpPr txBox="1"/>
          <p:nvPr/>
        </p:nvSpPr>
        <p:spPr>
          <a:xfrm>
            <a:off x="7906074" y="2505138"/>
            <a:ext cx="11599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FLATTEN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29E1F69-EE91-4CF3-A057-C523E7FE5972}"/>
              </a:ext>
            </a:extLst>
          </p:cNvPr>
          <p:cNvSpPr txBox="1"/>
          <p:nvPr/>
        </p:nvSpPr>
        <p:spPr>
          <a:xfrm>
            <a:off x="4375660" y="2290263"/>
            <a:ext cx="11599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RELU</a:t>
            </a:r>
          </a:p>
        </p:txBody>
      </p:sp>
      <p:sp>
        <p:nvSpPr>
          <p:cNvPr id="82" name="Arrow: Curved Down 81">
            <a:extLst>
              <a:ext uri="{FF2B5EF4-FFF2-40B4-BE49-F238E27FC236}">
                <a16:creationId xmlns:a16="http://schemas.microsoft.com/office/drawing/2014/main" id="{3CDBA40F-DE81-46DB-A544-6C6D963F69F4}"/>
              </a:ext>
            </a:extLst>
          </p:cNvPr>
          <p:cNvSpPr/>
          <p:nvPr/>
        </p:nvSpPr>
        <p:spPr>
          <a:xfrm>
            <a:off x="7022723" y="3049924"/>
            <a:ext cx="1173911" cy="522651"/>
          </a:xfrm>
          <a:prstGeom prst="curvedDownArrow">
            <a:avLst/>
          </a:prstGeom>
          <a:solidFill>
            <a:srgbClr val="868779"/>
          </a:solidFill>
          <a:ln>
            <a:solidFill>
              <a:srgbClr val="8687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50B63164-2519-4C9B-A7E6-E25B1B0644E0}"/>
              </a:ext>
            </a:extLst>
          </p:cNvPr>
          <p:cNvSpPr txBox="1"/>
          <p:nvPr/>
        </p:nvSpPr>
        <p:spPr>
          <a:xfrm>
            <a:off x="6512655" y="2849806"/>
            <a:ext cx="11599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RELU</a:t>
            </a:r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35A4F344-7B4B-4DA4-A537-F7FBCC370C14}"/>
              </a:ext>
            </a:extLst>
          </p:cNvPr>
          <p:cNvGrpSpPr/>
          <p:nvPr/>
        </p:nvGrpSpPr>
        <p:grpSpPr>
          <a:xfrm>
            <a:off x="10123610" y="2888371"/>
            <a:ext cx="769711" cy="2087147"/>
            <a:chOff x="10123610" y="2888371"/>
            <a:chExt cx="769711" cy="2087147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698A178C-1B2C-4CFE-97BE-3FFC3C519D50}"/>
                </a:ext>
              </a:extLst>
            </p:cNvPr>
            <p:cNvCxnSpPr/>
            <p:nvPr/>
          </p:nvCxnSpPr>
          <p:spPr>
            <a:xfrm>
              <a:off x="10182121" y="3945080"/>
              <a:ext cx="711200" cy="0"/>
            </a:xfrm>
            <a:prstGeom prst="straightConnector1">
              <a:avLst/>
            </a:prstGeom>
            <a:ln w="57150">
              <a:solidFill>
                <a:srgbClr val="EE701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ACA3E40-B97E-4881-ACFB-36531315C0E5}"/>
                </a:ext>
              </a:extLst>
            </p:cNvPr>
            <p:cNvSpPr txBox="1"/>
            <p:nvPr/>
          </p:nvSpPr>
          <p:spPr>
            <a:xfrm rot="16200000">
              <a:off x="9384607" y="3627374"/>
              <a:ext cx="2087147" cy="609141"/>
            </a:xfrm>
            <a:prstGeom prst="rect">
              <a:avLst/>
            </a:prstGeom>
            <a:solidFill>
              <a:srgbClr val="EE7012"/>
            </a:solidFill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b="1" dirty="0" err="1"/>
                <a:t>Softmax</a:t>
              </a:r>
              <a:endParaRPr lang="en-US" sz="1000" b="1" dirty="0"/>
            </a:p>
            <a:p>
              <a:pPr algn="ctr">
                <a:lnSpc>
                  <a:spcPct val="150000"/>
                </a:lnSpc>
              </a:pPr>
              <a:endParaRPr lang="en-US" sz="500" b="1" dirty="0"/>
            </a:p>
          </p:txBody>
        </p:sp>
      </p:grpSp>
      <p:sp>
        <p:nvSpPr>
          <p:cNvPr id="85" name="TextBox 84">
            <a:extLst>
              <a:ext uri="{FF2B5EF4-FFF2-40B4-BE49-F238E27FC236}">
                <a16:creationId xmlns:a16="http://schemas.microsoft.com/office/drawing/2014/main" id="{606FF811-CAFB-49CB-9F89-7B9531DCB361}"/>
              </a:ext>
            </a:extLst>
          </p:cNvPr>
          <p:cNvSpPr txBox="1"/>
          <p:nvPr/>
        </p:nvSpPr>
        <p:spPr>
          <a:xfrm>
            <a:off x="8853870" y="1820112"/>
            <a:ext cx="115997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FULLY </a:t>
            </a:r>
          </a:p>
          <a:p>
            <a:pPr algn="just"/>
            <a:r>
              <a:rPr lang="en-US" dirty="0"/>
              <a:t>CONNECTED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69C2FFEC-83CC-43D1-AE35-7EA3C93ED703}"/>
              </a:ext>
            </a:extLst>
          </p:cNvPr>
          <p:cNvSpPr txBox="1"/>
          <p:nvPr/>
        </p:nvSpPr>
        <p:spPr>
          <a:xfrm>
            <a:off x="9606950" y="5286369"/>
            <a:ext cx="115997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FULLY </a:t>
            </a:r>
          </a:p>
          <a:p>
            <a:pPr algn="just"/>
            <a:r>
              <a:rPr lang="en-US" dirty="0"/>
              <a:t>CONNECTED</a:t>
            </a:r>
          </a:p>
        </p:txBody>
      </p:sp>
      <p:sp>
        <p:nvSpPr>
          <p:cNvPr id="87" name="Right Brace 86">
            <a:extLst>
              <a:ext uri="{FF2B5EF4-FFF2-40B4-BE49-F238E27FC236}">
                <a16:creationId xmlns:a16="http://schemas.microsoft.com/office/drawing/2014/main" id="{DCA38B9B-C8EC-4C95-AA71-0FF8CF91F6CF}"/>
              </a:ext>
            </a:extLst>
          </p:cNvPr>
          <p:cNvSpPr/>
          <p:nvPr/>
        </p:nvSpPr>
        <p:spPr>
          <a:xfrm rot="5400000">
            <a:off x="4372150" y="1434686"/>
            <a:ext cx="443077" cy="8059182"/>
          </a:xfrm>
          <a:prstGeom prst="rightBrace">
            <a:avLst>
              <a:gd name="adj1" fmla="val 8333"/>
              <a:gd name="adj2" fmla="val 5277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8958D297-83A2-4594-9C7B-B14F866BB985}"/>
              </a:ext>
            </a:extLst>
          </p:cNvPr>
          <p:cNvGrpSpPr/>
          <p:nvPr/>
        </p:nvGrpSpPr>
        <p:grpSpPr>
          <a:xfrm>
            <a:off x="9388005" y="2589195"/>
            <a:ext cx="11599746" cy="2608766"/>
            <a:chOff x="9388005" y="2589195"/>
            <a:chExt cx="11599746" cy="2608766"/>
          </a:xfrm>
        </p:grpSpPr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81AB02C0-E298-4D51-9F22-ADC49CF4FA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50474"/>
            <a:stretch/>
          </p:blipFill>
          <p:spPr>
            <a:xfrm>
              <a:off x="9430735" y="2589195"/>
              <a:ext cx="613247" cy="2552700"/>
            </a:xfrm>
            <a:prstGeom prst="rect">
              <a:avLst/>
            </a:prstGeom>
          </p:spPr>
        </p:pic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6D9940B5-B4DF-46DE-AEC7-9A9C7530C828}"/>
                </a:ext>
              </a:extLst>
            </p:cNvPr>
            <p:cNvSpPr txBox="1"/>
            <p:nvPr/>
          </p:nvSpPr>
          <p:spPr>
            <a:xfrm>
              <a:off x="9388005" y="4828629"/>
              <a:ext cx="115997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dirty="0"/>
                <a:t>RELU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37752908"/>
      </p:ext>
    </p:extLst>
  </p:cSld>
  <p:clrMapOvr>
    <a:masterClrMapping/>
  </p:clrMapOvr>
  <p:transition spd="slow" advTm="143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75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25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75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0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5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5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25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5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25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75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5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0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5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325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25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3500"/>
                            </p:stCondLst>
                            <p:childTnLst>
                              <p:par>
                                <p:cTn id="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25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3750"/>
                            </p:stCondLst>
                            <p:childTnLst>
                              <p:par>
                                <p:cTn id="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25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4000"/>
                            </p:stCondLst>
                            <p:childTnLst>
                              <p:par>
                                <p:cTn id="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2" grpId="0" animBg="1"/>
      <p:bldP spid="37" grpId="0"/>
      <p:bldP spid="78" grpId="0"/>
      <p:bldP spid="79" grpId="0"/>
      <p:bldP spid="82" grpId="0" animBg="1"/>
      <p:bldP spid="83" grpId="0"/>
      <p:bldP spid="85" grpId="0"/>
      <p:bldP spid="86" grpId="0"/>
      <p:bldP spid="8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: Diagonal Corners Snipped 34">
            <a:extLst>
              <a:ext uri="{FF2B5EF4-FFF2-40B4-BE49-F238E27FC236}">
                <a16:creationId xmlns:a16="http://schemas.microsoft.com/office/drawing/2014/main" id="{B0F17BAB-E494-4C31-84B2-56F132376563}"/>
              </a:ext>
            </a:extLst>
          </p:cNvPr>
          <p:cNvSpPr/>
          <p:nvPr/>
        </p:nvSpPr>
        <p:spPr>
          <a:xfrm>
            <a:off x="8739118" y="-544296"/>
            <a:ext cx="6448760" cy="2140489"/>
          </a:xfrm>
          <a:prstGeom prst="snip2DiagRect">
            <a:avLst>
              <a:gd name="adj1" fmla="val 50000"/>
              <a:gd name="adj2" fmla="val 16667"/>
            </a:avLst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30404" b="-46192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5CF219C9-750F-448E-8B75-5491AC39D27F}"/>
              </a:ext>
            </a:extLst>
          </p:cNvPr>
          <p:cNvSpPr txBox="1">
            <a:spLocks/>
          </p:cNvSpPr>
          <p:nvPr/>
        </p:nvSpPr>
        <p:spPr>
          <a:xfrm>
            <a:off x="362147" y="-293804"/>
            <a:ext cx="5100273" cy="37799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500" dirty="0">
                <a:solidFill>
                  <a:schemeClr val="tx1"/>
                </a:solidFill>
              </a:rPr>
              <a:t>Convolutional Neural Networks</a:t>
            </a:r>
          </a:p>
        </p:txBody>
      </p:sp>
      <p:sp>
        <p:nvSpPr>
          <p:cNvPr id="88" name="Title 1">
            <a:extLst>
              <a:ext uri="{FF2B5EF4-FFF2-40B4-BE49-F238E27FC236}">
                <a16:creationId xmlns:a16="http://schemas.microsoft.com/office/drawing/2014/main" id="{14656C40-6934-4A9A-B3DA-7FDBEF564C9E}"/>
              </a:ext>
            </a:extLst>
          </p:cNvPr>
          <p:cNvSpPr txBox="1">
            <a:spLocks/>
          </p:cNvSpPr>
          <p:nvPr/>
        </p:nvSpPr>
        <p:spPr>
          <a:xfrm>
            <a:off x="5172372" y="-789386"/>
            <a:ext cx="5100273" cy="37799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000" dirty="0">
                <a:solidFill>
                  <a:schemeClr val="tx1"/>
                </a:solidFill>
              </a:rPr>
              <a:t>1. Build Basic CNN</a:t>
            </a:r>
          </a:p>
        </p:txBody>
      </p:sp>
      <p:pic>
        <p:nvPicPr>
          <p:cNvPr id="96" name="Picture 95">
            <a:extLst>
              <a:ext uri="{FF2B5EF4-FFF2-40B4-BE49-F238E27FC236}">
                <a16:creationId xmlns:a16="http://schemas.microsoft.com/office/drawing/2014/main" id="{74E94355-EF99-485E-ADCF-ED5E57EC7A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59903"/>
            <a:ext cx="3325091" cy="242145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6E0EA38-3294-4C42-9CA8-EE670C80E4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9826" y="1743899"/>
            <a:ext cx="3652433" cy="4310721"/>
          </a:xfrm>
          <a:prstGeom prst="rect">
            <a:avLst/>
          </a:prstGeom>
          <a:ln w="50800">
            <a:solidFill>
              <a:srgbClr val="EE7012"/>
            </a:solidFill>
          </a:ln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id="{A8B7F046-21EA-4377-9D77-DC9A4A2D1F94}"/>
              </a:ext>
            </a:extLst>
          </p:cNvPr>
          <p:cNvSpPr txBox="1"/>
          <p:nvPr/>
        </p:nvSpPr>
        <p:spPr>
          <a:xfrm>
            <a:off x="5902659" y="6202326"/>
            <a:ext cx="5672917" cy="548355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b="1" dirty="0"/>
              <a:t>Accuracy Train: 72.3% | Accuracy Test: 73.7%</a:t>
            </a:r>
          </a:p>
          <a:p>
            <a:pPr algn="ctr">
              <a:lnSpc>
                <a:spcPct val="150000"/>
              </a:lnSpc>
            </a:pPr>
            <a:endParaRPr lang="en-US" sz="2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019BA91-68E6-4212-B3A7-17CBECFABB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2779" y="2602095"/>
            <a:ext cx="3870485" cy="274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061457"/>
      </p:ext>
    </p:extLst>
  </p:cSld>
  <p:clrMapOvr>
    <a:masterClrMapping/>
  </p:clrMapOvr>
  <p:transition spd="slow" advTm="143">
    <p:comb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: Diagonal Corners Snipped 34">
            <a:extLst>
              <a:ext uri="{FF2B5EF4-FFF2-40B4-BE49-F238E27FC236}">
                <a16:creationId xmlns:a16="http://schemas.microsoft.com/office/drawing/2014/main" id="{B0F17BAB-E494-4C31-84B2-56F132376563}"/>
              </a:ext>
            </a:extLst>
          </p:cNvPr>
          <p:cNvSpPr/>
          <p:nvPr/>
        </p:nvSpPr>
        <p:spPr>
          <a:xfrm>
            <a:off x="8739118" y="-544296"/>
            <a:ext cx="6448760" cy="2140489"/>
          </a:xfrm>
          <a:prstGeom prst="snip2DiagRect">
            <a:avLst>
              <a:gd name="adj1" fmla="val 50000"/>
              <a:gd name="adj2" fmla="val 16667"/>
            </a:avLst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30404" b="-46192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5CF219C9-750F-448E-8B75-5491AC39D27F}"/>
              </a:ext>
            </a:extLst>
          </p:cNvPr>
          <p:cNvSpPr txBox="1">
            <a:spLocks/>
          </p:cNvSpPr>
          <p:nvPr/>
        </p:nvSpPr>
        <p:spPr>
          <a:xfrm>
            <a:off x="362147" y="-293804"/>
            <a:ext cx="5100273" cy="37799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500" dirty="0">
                <a:solidFill>
                  <a:schemeClr val="tx1"/>
                </a:solidFill>
              </a:rPr>
              <a:t>Convolutional Neural Networks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3D06B12-4E47-417E-8CE9-CD3602C9453C}"/>
              </a:ext>
            </a:extLst>
          </p:cNvPr>
          <p:cNvSpPr txBox="1">
            <a:spLocks/>
          </p:cNvSpPr>
          <p:nvPr/>
        </p:nvSpPr>
        <p:spPr>
          <a:xfrm>
            <a:off x="5182884" y="-564977"/>
            <a:ext cx="5100273" cy="37799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000" dirty="0">
                <a:solidFill>
                  <a:schemeClr val="tx1"/>
                </a:solidFill>
              </a:rPr>
              <a:t>2. Build CNN With </a:t>
            </a:r>
          </a:p>
          <a:p>
            <a:r>
              <a:rPr lang="en-US" sz="3000" dirty="0">
                <a:solidFill>
                  <a:schemeClr val="tx1"/>
                </a:solidFill>
              </a:rPr>
              <a:t>Data Augmentation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DB89ADF-245E-40C8-B54F-04BF827D5E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147" y="3183647"/>
            <a:ext cx="4406484" cy="1981752"/>
          </a:xfrm>
          <a:prstGeom prst="rect">
            <a:avLst/>
          </a:prstGeom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81943BD6-F92F-4D67-A94E-FC9CDA75DC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9699" y="2638847"/>
            <a:ext cx="1314685" cy="3262062"/>
          </a:xfrm>
          <a:prstGeom prst="rect">
            <a:avLst/>
          </a:prstGeom>
        </p:spPr>
      </p:pic>
      <p:sp>
        <p:nvSpPr>
          <p:cNvPr id="92" name="TextBox 91">
            <a:extLst>
              <a:ext uri="{FF2B5EF4-FFF2-40B4-BE49-F238E27FC236}">
                <a16:creationId xmlns:a16="http://schemas.microsoft.com/office/drawing/2014/main" id="{E2292FE9-892A-427A-9E13-0294841D19F0}"/>
              </a:ext>
            </a:extLst>
          </p:cNvPr>
          <p:cNvSpPr txBox="1"/>
          <p:nvPr/>
        </p:nvSpPr>
        <p:spPr>
          <a:xfrm>
            <a:off x="4532790" y="2485849"/>
            <a:ext cx="342028" cy="369332"/>
          </a:xfrm>
          <a:prstGeom prst="rect">
            <a:avLst/>
          </a:prstGeom>
          <a:solidFill>
            <a:srgbClr val="EE7012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latin typeface="+mj-lt"/>
              </a:rPr>
              <a:t>2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4A8332FC-D9C8-41DC-955D-82A250DD57D1}"/>
              </a:ext>
            </a:extLst>
          </p:cNvPr>
          <p:cNvSpPr txBox="1"/>
          <p:nvPr/>
        </p:nvSpPr>
        <p:spPr>
          <a:xfrm>
            <a:off x="278163" y="2998981"/>
            <a:ext cx="342028" cy="369332"/>
          </a:xfrm>
          <a:prstGeom prst="rect">
            <a:avLst/>
          </a:prstGeom>
          <a:solidFill>
            <a:srgbClr val="EE7012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latin typeface="+mj-lt"/>
              </a:rPr>
              <a:t>1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40D2B004-6F72-4B9D-8746-5EDF9EB8D878}"/>
              </a:ext>
            </a:extLst>
          </p:cNvPr>
          <p:cNvSpPr txBox="1"/>
          <p:nvPr/>
        </p:nvSpPr>
        <p:spPr>
          <a:xfrm>
            <a:off x="4207849" y="5885812"/>
            <a:ext cx="2486865" cy="963854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b="1" dirty="0"/>
              <a:t>Accuracy Train</a:t>
            </a:r>
            <a:r>
              <a:rPr lang="en-US" b="1"/>
              <a:t>: 64.8%</a:t>
            </a:r>
            <a:endParaRPr lang="en-US" b="1" dirty="0"/>
          </a:p>
          <a:p>
            <a:pPr algn="ctr">
              <a:lnSpc>
                <a:spcPct val="150000"/>
              </a:lnSpc>
            </a:pPr>
            <a:r>
              <a:rPr lang="en-US" b="1" dirty="0"/>
              <a:t>Accuracy Test: 69.8%</a:t>
            </a:r>
          </a:p>
          <a:p>
            <a:pPr algn="ctr">
              <a:lnSpc>
                <a:spcPct val="150000"/>
              </a:lnSpc>
            </a:pPr>
            <a:endParaRPr lang="en-US" sz="2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48648C0-C39E-406C-BDA1-B1AEF1E701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3700" y="2027475"/>
            <a:ext cx="5468025" cy="384103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1D32DB3-0E2C-44FC-B11D-7A4703E590C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2859" y="4972876"/>
            <a:ext cx="4860640" cy="1683671"/>
          </a:xfrm>
          <a:prstGeom prst="rect">
            <a:avLst/>
          </a:prstGeom>
          <a:solidFill>
            <a:srgbClr val="EE7012"/>
          </a:solidFill>
          <a:ln w="38100">
            <a:solidFill>
              <a:srgbClr val="EE7012"/>
            </a:solidFill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2F9C616-7790-4AED-9AE3-A6114D982560}"/>
              </a:ext>
            </a:extLst>
          </p:cNvPr>
          <p:cNvSpPr txBox="1"/>
          <p:nvPr/>
        </p:nvSpPr>
        <p:spPr>
          <a:xfrm>
            <a:off x="6142686" y="1837445"/>
            <a:ext cx="342028" cy="369332"/>
          </a:xfrm>
          <a:prstGeom prst="rect">
            <a:avLst/>
          </a:prstGeom>
          <a:solidFill>
            <a:srgbClr val="EE7012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latin typeface="+mj-lt"/>
              </a:rPr>
              <a:t>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337F4B4-F5F8-401A-BEA7-784565F974DF}"/>
              </a:ext>
            </a:extLst>
          </p:cNvPr>
          <p:cNvSpPr txBox="1"/>
          <p:nvPr/>
        </p:nvSpPr>
        <p:spPr>
          <a:xfrm>
            <a:off x="228501" y="5045932"/>
            <a:ext cx="5613094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n-US" sz="1600" dirty="0"/>
          </a:p>
          <a:p>
            <a:pPr marL="285750" indent="-285750" algn="just">
              <a:buBlip>
                <a:blip r:embed="rId7">
                  <a:extLs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</a:buBlip>
            </a:pPr>
            <a:r>
              <a:rPr lang="en-US" sz="1600" dirty="0"/>
              <a:t>ASSUMPTIONS:</a:t>
            </a:r>
          </a:p>
          <a:p>
            <a:pPr algn="just"/>
            <a:r>
              <a:rPr lang="en-US" sz="1500" dirty="0"/>
              <a:t>	Data Augmentation: horizontal flip, </a:t>
            </a:r>
          </a:p>
          <a:p>
            <a:pPr algn="just"/>
            <a:r>
              <a:rPr lang="en-US" sz="1500" dirty="0"/>
              <a:t>	width shift (0.2), zoom (0.1)</a:t>
            </a:r>
          </a:p>
          <a:p>
            <a:pPr algn="just"/>
            <a:r>
              <a:rPr lang="en-US" sz="1500" dirty="0"/>
              <a:t>	Data validation split: 0.2</a:t>
            </a:r>
          </a:p>
          <a:p>
            <a:pPr algn="just"/>
            <a:r>
              <a:rPr lang="en-US" sz="1500" dirty="0"/>
              <a:t>	Callbacks: early stopping</a:t>
            </a:r>
          </a:p>
          <a:p>
            <a:pPr algn="just"/>
            <a:r>
              <a:rPr lang="en-US" sz="1500" dirty="0"/>
              <a:t>	Batch size: 50 | Epochs: 15</a:t>
            </a:r>
          </a:p>
          <a:p>
            <a:pPr marL="285750" indent="-285750" algn="just">
              <a:buBlip>
                <a:blip r:embed="rId7">
                  <a:extLs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</a:buBlip>
            </a:pP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1746245107"/>
      </p:ext>
    </p:extLst>
  </p:cSld>
  <p:clrMapOvr>
    <a:masterClrMapping/>
  </p:clrMapOvr>
  <p:transition spd="slow" advTm="143">
    <p:comb/>
  </p:transition>
</p:sld>
</file>

<file path=ppt/theme/theme1.xml><?xml version="1.0" encoding="utf-8"?>
<a:theme xmlns:a="http://schemas.openxmlformats.org/drawingml/2006/main" name="DividendVTI">
  <a:themeElements>
    <a:clrScheme name="AnalogousFromRegularSeedRightStep">
      <a:dk1>
        <a:srgbClr val="000000"/>
      </a:dk1>
      <a:lt1>
        <a:srgbClr val="FFFFFF"/>
      </a:lt1>
      <a:dk2>
        <a:srgbClr val="242D41"/>
      </a:dk2>
      <a:lt2>
        <a:srgbClr val="E8E3E2"/>
      </a:lt2>
      <a:accent1>
        <a:srgbClr val="25AECE"/>
      </a:accent1>
      <a:accent2>
        <a:srgbClr val="1763D5"/>
      </a:accent2>
      <a:accent3>
        <a:srgbClr val="423FE9"/>
      </a:accent3>
      <a:accent4>
        <a:srgbClr val="762AD8"/>
      </a:accent4>
      <a:accent5>
        <a:srgbClr val="CB29E7"/>
      </a:accent5>
      <a:accent6>
        <a:srgbClr val="D517A2"/>
      </a:accent6>
      <a:hlink>
        <a:srgbClr val="BF573F"/>
      </a:hlink>
      <a:folHlink>
        <a:srgbClr val="7F7F7F"/>
      </a:folHlink>
    </a:clrScheme>
    <a:fontScheme name="Dividend">
      <a:majorFont>
        <a:latin typeface="Franklin Gothic Demi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1710</TotalTime>
  <Words>759</Words>
  <Application>Microsoft Office PowerPoint</Application>
  <PresentationFormat>Widescreen</PresentationFormat>
  <Paragraphs>231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Aller</vt:lpstr>
      <vt:lpstr>Anton</vt:lpstr>
      <vt:lpstr>Franklin Gothic Book</vt:lpstr>
      <vt:lpstr>Franklin Gothic Demi</vt:lpstr>
      <vt:lpstr>Wingdings 2</vt:lpstr>
      <vt:lpstr>DividendVTI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Daniela Matinho</dc:creator>
  <cp:lastModifiedBy>Daniela Matinho</cp:lastModifiedBy>
  <cp:revision>124</cp:revision>
  <dcterms:created xsi:type="dcterms:W3CDTF">2019-12-10T05:10:00Z</dcterms:created>
  <dcterms:modified xsi:type="dcterms:W3CDTF">2019-12-11T22:08:05Z</dcterms:modified>
</cp:coreProperties>
</file>